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78"/>
  </p:notesMasterIdLst>
  <p:sldIdLst>
    <p:sldId id="1571" r:id="rId2"/>
    <p:sldId id="256" r:id="rId3"/>
    <p:sldId id="840" r:id="rId4"/>
    <p:sldId id="304" r:id="rId5"/>
    <p:sldId id="1573" r:id="rId6"/>
    <p:sldId id="1574" r:id="rId7"/>
    <p:sldId id="1575" r:id="rId8"/>
    <p:sldId id="1576" r:id="rId9"/>
    <p:sldId id="1577" r:id="rId10"/>
    <p:sldId id="1578" r:id="rId11"/>
    <p:sldId id="1579" r:id="rId12"/>
    <p:sldId id="1580" r:id="rId13"/>
    <p:sldId id="1581" r:id="rId14"/>
    <p:sldId id="1582" r:id="rId15"/>
    <p:sldId id="1583" r:id="rId16"/>
    <p:sldId id="1584" r:id="rId17"/>
    <p:sldId id="1585" r:id="rId18"/>
    <p:sldId id="1586" r:id="rId19"/>
    <p:sldId id="1587" r:id="rId20"/>
    <p:sldId id="1588" r:id="rId21"/>
    <p:sldId id="1589" r:id="rId22"/>
    <p:sldId id="1590" r:id="rId23"/>
    <p:sldId id="1591" r:id="rId24"/>
    <p:sldId id="1592" r:id="rId25"/>
    <p:sldId id="1593" r:id="rId26"/>
    <p:sldId id="1595" r:id="rId27"/>
    <p:sldId id="1594" r:id="rId28"/>
    <p:sldId id="1596" r:id="rId29"/>
    <p:sldId id="1597" r:id="rId30"/>
    <p:sldId id="1598" r:id="rId31"/>
    <p:sldId id="1599" r:id="rId32"/>
    <p:sldId id="1600" r:id="rId33"/>
    <p:sldId id="1601" r:id="rId34"/>
    <p:sldId id="1602" r:id="rId35"/>
    <p:sldId id="1603" r:id="rId36"/>
    <p:sldId id="1604" r:id="rId37"/>
    <p:sldId id="1605" r:id="rId38"/>
    <p:sldId id="1606" r:id="rId39"/>
    <p:sldId id="1607" r:id="rId40"/>
    <p:sldId id="1608" r:id="rId41"/>
    <p:sldId id="1609" r:id="rId42"/>
    <p:sldId id="1610" r:id="rId43"/>
    <p:sldId id="1611" r:id="rId44"/>
    <p:sldId id="1612" r:id="rId45"/>
    <p:sldId id="1614" r:id="rId46"/>
    <p:sldId id="1615" r:id="rId47"/>
    <p:sldId id="1616" r:id="rId48"/>
    <p:sldId id="1617" r:id="rId49"/>
    <p:sldId id="1618" r:id="rId50"/>
    <p:sldId id="1613" r:id="rId51"/>
    <p:sldId id="1619" r:id="rId52"/>
    <p:sldId id="1620" r:id="rId53"/>
    <p:sldId id="1621" r:id="rId54"/>
    <p:sldId id="1622" r:id="rId55"/>
    <p:sldId id="1623" r:id="rId56"/>
    <p:sldId id="1624" r:id="rId57"/>
    <p:sldId id="1625" r:id="rId58"/>
    <p:sldId id="1626" r:id="rId59"/>
    <p:sldId id="289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9" r:id="rId72"/>
    <p:sldId id="337" r:id="rId73"/>
    <p:sldId id="1627" r:id="rId74"/>
    <p:sldId id="1628" r:id="rId75"/>
    <p:sldId id="1629" r:id="rId76"/>
    <p:sldId id="1572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11"/>
    <p:restoredTop sz="94778"/>
  </p:normalViewPr>
  <p:slideViewPr>
    <p:cSldViewPr snapToGrid="0" snapToObjects="1">
      <p:cViewPr varScale="1">
        <p:scale>
          <a:sx n="105" d="100"/>
          <a:sy n="105" d="100"/>
        </p:scale>
        <p:origin x="208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A147F-EB0E-254A-94E8-03BB24B4B588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FAF8C-884E-1043-81B0-A7EEBAA8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0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hierarchical structure of the</a:t>
            </a:r>
            <a:r>
              <a:rPr lang="en-US" baseline="0" dirty="0"/>
              <a:t> class </a:t>
            </a:r>
            <a:r>
              <a:rPr lang="en-US" baseline="0" dirty="0" err="1"/>
              <a:t>RTShape</a:t>
            </a:r>
            <a:r>
              <a:rPr lang="en-US" baseline="0" dirty="0"/>
              <a:t> and all its subclasses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DDC66-CAE6-6A42-B773-1B5FCED4E71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3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Treemaps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endParaRPr lang="en-US" baseline="0" dirty="0"/>
          </a:p>
          <a:p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treemaps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bị</a:t>
            </a:r>
            <a:r>
              <a:rPr lang="en-US" baseline="0" dirty="0"/>
              <a:t> </a:t>
            </a:r>
            <a:r>
              <a:rPr lang="en-US" baseline="0" dirty="0" err="1"/>
              <a:t>hạn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nhìn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quát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endParaRPr lang="en-US" baseline="0" dirty="0"/>
          </a:p>
          <a:p>
            <a:r>
              <a:rPr lang="en-US" baseline="0" dirty="0" err="1"/>
              <a:t>Treemaps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chủ</a:t>
            </a:r>
            <a:r>
              <a:rPr lang="en-US" baseline="0" dirty="0"/>
              <a:t> </a:t>
            </a:r>
            <a:r>
              <a:rPr lang="en-US" baseline="0" dirty="0" err="1"/>
              <a:t>yếu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endParaRPr lang="en-US" baseline="0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mối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sắc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mẫu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sắc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DDC66-CAE6-6A42-B773-1B5FCED4E71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7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parent node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con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DDC66-CAE6-6A42-B773-1B5FCED4E71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61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treemap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chia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parent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DDC66-CAE6-6A42-B773-1B5FCED4E71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2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treemap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chia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parent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DDC66-CAE6-6A42-B773-1B5FCED4E71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7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treemap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chia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 parent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DDC66-CAE6-6A42-B773-1B5FCED4E71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9427B5E-4C8D-864B-9E61-E44CF3BB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C2CE6-DE7A-7246-9C30-F16F6835F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3619-440E-9C43-A185-3A109AA2A2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FA8D9-8E2D-B946-8D6E-F33ADB3F0D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452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1/15/21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6877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035C-EDAE-1A45-A9DC-9B0D7BF41EC2}" type="datetime1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37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B253-39F0-4240-B647-96C893BA5F4D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1976-6034-994B-AD6A-C57293A63498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94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2534-3CA1-034E-91D7-4886B59FFB12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2AC4EA-CCE5-7E41-BA2C-CFF5567E8A43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0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956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09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89513"/>
            <a:ext cx="8801099" cy="777288"/>
          </a:xfrm>
        </p:spPr>
        <p:txBody>
          <a:bodyPr lIns="457200" rIns="91440"/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0" y="6716504"/>
            <a:ext cx="9144000" cy="142928"/>
          </a:xfrm>
          <a:prstGeom prst="rect">
            <a:avLst/>
          </a:prstGeom>
          <a:solidFill>
            <a:srgbClr val="DC3C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1" y="6503800"/>
            <a:ext cx="499724" cy="142928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0" y="993617"/>
            <a:ext cx="5934075" cy="424732"/>
          </a:xfrm>
        </p:spPr>
        <p:txBody>
          <a:bodyPr lIns="457200" tIns="0" rIns="91440" bIns="91440"/>
          <a:lstStyle>
            <a:lvl1pPr>
              <a:defRPr sz="1800">
                <a:solidFill>
                  <a:srgbClr val="DC3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2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7392">
          <p15:clr>
            <a:srgbClr val="FBAE40"/>
          </p15:clr>
        </p15:guide>
        <p15:guide id="5" orient="horz" pos="672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4050">
          <p15:clr>
            <a:srgbClr val="FBAE40"/>
          </p15:clr>
        </p15:guide>
        <p15:guide id="8" orient="horz" pos="14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89513"/>
            <a:ext cx="8801099" cy="777288"/>
          </a:xfrm>
        </p:spPr>
        <p:txBody>
          <a:bodyPr lIns="457200" rIns="91440"/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0" y="6716504"/>
            <a:ext cx="9144000" cy="142928"/>
          </a:xfrm>
          <a:prstGeom prst="rect">
            <a:avLst/>
          </a:prstGeom>
          <a:solidFill>
            <a:srgbClr val="DC3C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1" y="6503800"/>
            <a:ext cx="499724" cy="142928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0" y="993617"/>
            <a:ext cx="5934075" cy="424732"/>
          </a:xfrm>
        </p:spPr>
        <p:txBody>
          <a:bodyPr lIns="457200" tIns="0" rIns="91440" bIns="91440"/>
          <a:lstStyle>
            <a:lvl1pPr>
              <a:defRPr sz="1800">
                <a:solidFill>
                  <a:srgbClr val="DC3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5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7392">
          <p15:clr>
            <a:srgbClr val="FBAE40"/>
          </p15:clr>
        </p15:guide>
        <p15:guide id="5" orient="horz" pos="672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4050">
          <p15:clr>
            <a:srgbClr val="FBAE40"/>
          </p15:clr>
        </p15:guide>
        <p15:guide id="8" orient="horz" pos="14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4CAF-0BE4-2442-A25F-7CC98757E691}" type="datetime1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89513"/>
            <a:ext cx="8801099" cy="777288"/>
          </a:xfrm>
        </p:spPr>
        <p:txBody>
          <a:bodyPr lIns="457200" rIns="91440"/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0" y="6716504"/>
            <a:ext cx="9144000" cy="142928"/>
          </a:xfrm>
          <a:prstGeom prst="rect">
            <a:avLst/>
          </a:prstGeom>
          <a:solidFill>
            <a:srgbClr val="DC3C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1" y="6503800"/>
            <a:ext cx="499724" cy="142928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0" y="993617"/>
            <a:ext cx="5934075" cy="424732"/>
          </a:xfrm>
        </p:spPr>
        <p:txBody>
          <a:bodyPr lIns="457200" tIns="0" rIns="91440" bIns="91440"/>
          <a:lstStyle>
            <a:lvl1pPr>
              <a:defRPr sz="1800">
                <a:solidFill>
                  <a:srgbClr val="DC3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8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7392">
          <p15:clr>
            <a:srgbClr val="FBAE40"/>
          </p15:clr>
        </p15:guide>
        <p15:guide id="5" orient="horz" pos="672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4050">
          <p15:clr>
            <a:srgbClr val="FBAE40"/>
          </p15:clr>
        </p15:guide>
        <p15:guide id="8" orient="horz" pos="14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89513"/>
            <a:ext cx="8801099" cy="777288"/>
          </a:xfrm>
        </p:spPr>
        <p:txBody>
          <a:bodyPr lIns="457200" rIns="91440"/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0" y="6716504"/>
            <a:ext cx="9144000" cy="142928"/>
          </a:xfrm>
          <a:prstGeom prst="rect">
            <a:avLst/>
          </a:prstGeom>
          <a:solidFill>
            <a:srgbClr val="DC3C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1" y="6503800"/>
            <a:ext cx="499724" cy="142928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0" y="993617"/>
            <a:ext cx="5934075" cy="424732"/>
          </a:xfrm>
        </p:spPr>
        <p:txBody>
          <a:bodyPr lIns="457200" tIns="0" rIns="91440" bIns="91440"/>
          <a:lstStyle>
            <a:lvl1pPr>
              <a:defRPr sz="1800">
                <a:solidFill>
                  <a:srgbClr val="DC3C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8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7392">
          <p15:clr>
            <a:srgbClr val="FBAE40"/>
          </p15:clr>
        </p15:guide>
        <p15:guide id="5" orient="horz" pos="672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4050">
          <p15:clr>
            <a:srgbClr val="FBAE40"/>
          </p15:clr>
        </p15:guide>
        <p15:guide id="8" orient="horz" pos="14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2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86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743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722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689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1521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924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EBC2A-2E63-C748-93E8-AD7B2857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26BD-5006-CD41-8E7A-55696AEFA8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40D4-C240-EF47-8270-F452D5424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red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9FA262C9-386F-124F-BF38-C45683C0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5C1F877-2E73-B84E-B2FF-F3D44B33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52612"/>
            <a:ext cx="2657475" cy="4033838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 for your attention!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36181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EBC2A-2E63-C748-93E8-AD7B2857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26BD-5006-CD41-8E7A-55696AEFA8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40D4-C240-EF47-8270-F452D5424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red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9FA262C9-386F-124F-BF38-C45683C0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00A144-54A0-5D47-B866-3DD0B6D3E22A}"/>
              </a:ext>
            </a:extLst>
          </p:cNvPr>
          <p:cNvSpPr/>
          <p:nvPr/>
        </p:nvSpPr>
        <p:spPr>
          <a:xfrm>
            <a:off x="298842" y="2864919"/>
            <a:ext cx="2387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Thank you for your attention!!!</a:t>
            </a:r>
            <a:endParaRPr lang="vi-V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9439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13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CCD5-3CF3-544D-A083-88EF79C94E51}" type="datetime1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5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DEA94-FE04-0E46-9284-C58C3534352D}" type="datetime1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3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5238"/>
            <a:ext cx="3886200" cy="4911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5238"/>
            <a:ext cx="3886200" cy="4911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9FED-5C83-1649-8FF8-855CCC0583F5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9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850"/>
            <a:ext cx="7886700" cy="91042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1566"/>
            <a:ext cx="3868340" cy="9104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0451"/>
            <a:ext cx="3868340" cy="385921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767" y="1251566"/>
            <a:ext cx="3887391" cy="9104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28675"/>
            <a:ext cx="3887391" cy="3860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D758-15F0-184C-945E-0DE2A7EE393C}" type="datetime1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3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4438"/>
            <a:ext cx="7886700" cy="496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A9A7-4A79-B246-976C-D1205BF55DF4}" type="datetime1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1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osetechnology.org/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620DF-83DC-6C4F-B11F-E74320429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00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BFAE-EF94-E144-9907-9E9026B1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B457-ADBA-4349-B591-1382E451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Goal: to display the relative order of data values</a:t>
            </a:r>
          </a:p>
          <a:p>
            <a:r>
              <a:rPr lang="en-VN"/>
              <a:t>Vertical bar chart</a:t>
            </a:r>
          </a:p>
          <a:p>
            <a:r>
              <a:rPr lang="en-VN"/>
              <a:t>Horizontal bar chart or Column Chart</a:t>
            </a:r>
          </a:p>
          <a:p>
            <a:r>
              <a:rPr lang="en-VN"/>
              <a:t>Multi-set bar chart</a:t>
            </a:r>
          </a:p>
          <a:p>
            <a:r>
              <a:rPr lang="en-VN"/>
              <a:t>Stack bar chart</a:t>
            </a:r>
          </a:p>
          <a:p>
            <a:r>
              <a:rPr lang="en-VN"/>
              <a:t>Lollipop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83608-7EE6-4A4E-8250-B89AED61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423A-3078-0C4B-BDD3-9D24AEF8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85E2F-5EF0-0943-97BE-549DA570D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Goal: to see how a variable is distributed</a:t>
            </a:r>
          </a:p>
          <a:p>
            <a:r>
              <a:rPr lang="en-VN"/>
              <a:t>Histogram</a:t>
            </a:r>
          </a:p>
          <a:p>
            <a:r>
              <a:rPr lang="en-VN"/>
              <a:t>Density Curve with Histogram</a:t>
            </a:r>
          </a:p>
          <a:p>
            <a:r>
              <a:rPr lang="en-VN"/>
              <a:t>Density plot</a:t>
            </a:r>
          </a:p>
          <a:p>
            <a:r>
              <a:rPr lang="en-VN"/>
              <a:t>Box plot</a:t>
            </a:r>
          </a:p>
          <a:p>
            <a:r>
              <a:rPr lang="en-VN"/>
              <a:t>Strip plot</a:t>
            </a:r>
          </a:p>
          <a:p>
            <a:r>
              <a:rPr lang="en-VN"/>
              <a:t>Violin Plot</a:t>
            </a:r>
          </a:p>
          <a:p>
            <a:r>
              <a:rPr lang="en-VN"/>
              <a:t>Population Pyramid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8FA51-8CFD-2E4A-8551-791D60BA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1BDE-EF67-8D4B-9F03-D8C1C006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8B83-483D-9D43-8D33-80EC44E63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Goal: to display the trends between multiple variable in datasets or multiple categories within a single variable </a:t>
            </a:r>
          </a:p>
          <a:p>
            <a:r>
              <a:rPr lang="en-VN"/>
              <a:t>Bubble chart</a:t>
            </a:r>
          </a:p>
          <a:p>
            <a:r>
              <a:rPr lang="en-VN"/>
              <a:t>Bullet chart</a:t>
            </a:r>
          </a:p>
          <a:p>
            <a:r>
              <a:rPr lang="en-VN"/>
              <a:t>Pie chart</a:t>
            </a:r>
          </a:p>
          <a:p>
            <a:r>
              <a:rPr lang="en-VN"/>
              <a:t>Net pie chart</a:t>
            </a:r>
          </a:p>
          <a:p>
            <a:r>
              <a:rPr lang="en-VN"/>
              <a:t>Donut chart</a:t>
            </a:r>
          </a:p>
          <a:p>
            <a:r>
              <a:rPr lang="en-VN"/>
              <a:t>TreeMap</a:t>
            </a:r>
          </a:p>
          <a:p>
            <a:r>
              <a:rPr lang="en-VN"/>
              <a:t>Diverging bar</a:t>
            </a:r>
          </a:p>
          <a:p>
            <a:r>
              <a:rPr lang="en-VN"/>
              <a:t>Choropleth map</a:t>
            </a:r>
          </a:p>
          <a:p>
            <a:r>
              <a:rPr lang="en-VN"/>
              <a:t>Bubble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4CEA9-8217-B341-9837-695EDBB2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E30A-25D2-9849-BE3F-2ED0F3BB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 Bar/Column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8D75-3C11-364D-863C-AED3E0B9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A series of bars illustrating a variable’s development</a:t>
            </a:r>
          </a:p>
          <a:p>
            <a:r>
              <a:rPr lang="en-VN"/>
              <a:t>4 types of bar charts:</a:t>
            </a:r>
          </a:p>
          <a:p>
            <a:pPr lvl="1"/>
            <a:r>
              <a:rPr lang="en-VN"/>
              <a:t>Horizontal bar chart</a:t>
            </a:r>
          </a:p>
          <a:p>
            <a:pPr lvl="1"/>
            <a:r>
              <a:rPr lang="en-VN"/>
              <a:t>Vertical bar chart</a:t>
            </a:r>
          </a:p>
          <a:p>
            <a:pPr lvl="1"/>
            <a:r>
              <a:rPr lang="en-VN"/>
              <a:t>Group bar chart</a:t>
            </a:r>
          </a:p>
          <a:p>
            <a:pPr lvl="1"/>
            <a:r>
              <a:rPr lang="en-VN"/>
              <a:t>Stacked bar chart</a:t>
            </a:r>
          </a:p>
          <a:p>
            <a:r>
              <a:rPr lang="en-VN"/>
              <a:t>This kind of chart is appropriated when we want to track the development of one or two variables over time</a:t>
            </a:r>
          </a:p>
          <a:p>
            <a:r>
              <a:rPr lang="en-VN"/>
              <a:t>One axis shows the specific categories being compared (independent variable)</a:t>
            </a:r>
          </a:p>
          <a:p>
            <a:r>
              <a:rPr lang="en-VN"/>
              <a:t>The other axis represents a measured value (dependent variable)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F3EC-0F00-5041-A6EF-725FD976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5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5EB1-8B93-254B-B07B-CF339C87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Vertical Bar Chart (Column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F400-E134-1549-8459-188B5521B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Distinguish it from histograms</a:t>
            </a:r>
          </a:p>
          <a:p>
            <a:pPr lvl="1"/>
            <a:r>
              <a:rPr lang="en-VN"/>
              <a:t>not to display a continuous developments over an interval</a:t>
            </a:r>
          </a:p>
          <a:p>
            <a:pPr lvl="1"/>
            <a:r>
              <a:rPr lang="en-VN"/>
              <a:t>discrete data </a:t>
            </a:r>
          </a:p>
          <a:p>
            <a:pPr lvl="1"/>
            <a:r>
              <a:rPr lang="en-VN"/>
              <a:t>data is categorical and used to answer the question of </a:t>
            </a:r>
            <a:r>
              <a:rPr lang="en-VN" b="1"/>
              <a:t>how many</a:t>
            </a:r>
            <a:r>
              <a:rPr lang="en-VN"/>
              <a:t> in each category</a:t>
            </a:r>
          </a:p>
          <a:p>
            <a:r>
              <a:rPr lang="en-VN"/>
              <a:t>Used to compare several items in a specific range of values</a:t>
            </a:r>
          </a:p>
          <a:p>
            <a:r>
              <a:rPr lang="en-VN"/>
              <a:t>Ideal for comparing a single category of data between individual sub-items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1CDE6-3B98-A040-8573-C2976058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39F6-AD01-0F4D-9432-4A262EA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Vertical Bar Chart (Column Chart)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5EACC-0DEF-C24B-92F2-38986AEA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AF934-938A-3440-BA5B-607AAB52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38" y="2079135"/>
            <a:ext cx="4589380" cy="3230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59139-81A2-C043-9A19-8FCE79F3DF8B}"/>
              </a:ext>
            </a:extLst>
          </p:cNvPr>
          <p:cNvSpPr txBox="1"/>
          <p:nvPr/>
        </p:nvSpPr>
        <p:spPr>
          <a:xfrm>
            <a:off x="-424701" y="2914271"/>
            <a:ext cx="2520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/>
              <a:t>Quantitative</a:t>
            </a:r>
          </a:p>
          <a:p>
            <a:pPr algn="r"/>
            <a:r>
              <a:rPr lang="en-US" sz="3000" dirty="0"/>
              <a:t>Dependent</a:t>
            </a:r>
          </a:p>
          <a:p>
            <a:pPr algn="r"/>
            <a:r>
              <a:rPr lang="en-US" sz="3000" dirty="0"/>
              <a:t>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A667C-4AA5-234A-9DD5-9033087CABE2}"/>
              </a:ext>
            </a:extLst>
          </p:cNvPr>
          <p:cNvSpPr txBox="1"/>
          <p:nvPr/>
        </p:nvSpPr>
        <p:spPr>
          <a:xfrm>
            <a:off x="1646205" y="5340687"/>
            <a:ext cx="591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Discrete/Nominal </a:t>
            </a:r>
          </a:p>
          <a:p>
            <a:pPr algn="ctr"/>
            <a:r>
              <a:rPr lang="en-US" sz="3000" dirty="0"/>
              <a:t>Independent variable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47EEA1-7DCB-074A-A2EB-9E0386ACD81E}"/>
              </a:ext>
            </a:extLst>
          </p:cNvPr>
          <p:cNvCxnSpPr>
            <a:cxnSpLocks/>
          </p:cNvCxnSpPr>
          <p:nvPr/>
        </p:nvCxnSpPr>
        <p:spPr>
          <a:xfrm flipV="1">
            <a:off x="992715" y="2079135"/>
            <a:ext cx="0" cy="8351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F1AE92-D514-7643-B602-FDD93345E474}"/>
              </a:ext>
            </a:extLst>
          </p:cNvPr>
          <p:cNvCxnSpPr>
            <a:cxnSpLocks/>
          </p:cNvCxnSpPr>
          <p:nvPr/>
        </p:nvCxnSpPr>
        <p:spPr>
          <a:xfrm>
            <a:off x="992715" y="4561245"/>
            <a:ext cx="0" cy="7481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FDDDCC-3729-2945-9762-6E07189271BF}"/>
              </a:ext>
            </a:extLst>
          </p:cNvPr>
          <p:cNvSpPr txBox="1"/>
          <p:nvPr/>
        </p:nvSpPr>
        <p:spPr>
          <a:xfrm>
            <a:off x="6964915" y="2432198"/>
            <a:ext cx="20574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Benefits from both position (top of bar) </a:t>
            </a:r>
          </a:p>
          <a:p>
            <a:r>
              <a:rPr lang="en-US" sz="2500" dirty="0"/>
              <a:t>and length (size of bar)</a:t>
            </a:r>
          </a:p>
        </p:txBody>
      </p:sp>
    </p:spTree>
    <p:extLst>
      <p:ext uri="{BB962C8B-B14F-4D97-AF65-F5344CB8AC3E}">
        <p14:creationId xmlns:p14="http://schemas.microsoft.com/office/powerpoint/2010/main" val="688923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39F6-AD01-0F4D-9432-4A262EA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Vertical Bar Chart (Column Chart)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5EACC-0DEF-C24B-92F2-38986AEA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C420D1-988F-4744-AB5F-24E5FAE5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09" y="890781"/>
            <a:ext cx="5412206" cy="4059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F997F5-86D7-DB40-976B-43E1F80A6762}"/>
              </a:ext>
            </a:extLst>
          </p:cNvPr>
          <p:cNvSpPr txBox="1"/>
          <p:nvPr/>
        </p:nvSpPr>
        <p:spPr>
          <a:xfrm>
            <a:off x="3148855" y="2214278"/>
            <a:ext cx="5868996" cy="40164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([1, 2, 3, 4, 5, 6, 7, 8])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** 2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range(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plt.bar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width=0.3)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exp_xvals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item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exp_xvals.append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(item+0.3)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plt.bar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exp_xvals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width=0.3, color=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'r'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plt.legend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'Linear data'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'Exponential data'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179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39F6-AD01-0F4D-9432-4A262EA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Vertical Bar Chart (Column Chart)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5EACC-0DEF-C24B-92F2-38986AEA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579C8-EF92-8F40-AB0F-208100E15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033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A8288-F5B9-F541-8CA9-1264BE99F69E}"/>
              </a:ext>
            </a:extLst>
          </p:cNvPr>
          <p:cNvSpPr txBox="1"/>
          <p:nvPr/>
        </p:nvSpPr>
        <p:spPr>
          <a:xfrm>
            <a:off x="3275004" y="1766500"/>
            <a:ext cx="5868996" cy="447814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([1, 2, 3, 4, 5, 6, 7, 8])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** 2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exp_xvals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item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exp_xvals.append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(item+0.3)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fig, ax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plt.subplots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ax.bar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width=0.3)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ax.bar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exp_xvals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width=0.3, color=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'r'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ax.legend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'Linear data'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'Exponential data'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ax.set_xticks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+ 0.3 / 2)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ax.set_xticklabels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xvals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94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B160-B472-3F49-9FB4-E40044EA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Horizontal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AD19-0993-2243-A1F8-A18B4D11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Represent the data horizontally</a:t>
            </a:r>
          </a:p>
          <a:p>
            <a:r>
              <a:rPr lang="en-VN"/>
              <a:t>The data categories are shown on the y-axis</a:t>
            </a:r>
          </a:p>
          <a:p>
            <a:r>
              <a:rPr lang="en-VN"/>
              <a:t>The data values are shown on the x-axis</a:t>
            </a:r>
          </a:p>
          <a:p>
            <a:r>
              <a:rPr lang="en-VN"/>
              <a:t>The length of each bar is equal to the value corresponding to the data category</a:t>
            </a:r>
          </a:p>
          <a:p>
            <a:r>
              <a:rPr lang="en-VN"/>
              <a:t>All bars go across from left to right</a:t>
            </a:r>
          </a:p>
          <a:p>
            <a:r>
              <a:rPr lang="en-VN"/>
              <a:t>Use </a:t>
            </a:r>
            <a:r>
              <a:rPr lang="en-VN">
                <a:latin typeface="Courier New" panose="02070309020205020404" pitchFamily="49" charset="0"/>
                <a:cs typeface="Courier New" panose="02070309020205020404" pitchFamily="49" charset="0"/>
              </a:rPr>
              <a:t>barh()</a:t>
            </a:r>
            <a:r>
              <a:rPr lang="en-VN"/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748CE-9F2E-2D42-9EDC-C4AC20C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2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2AA9-6EE7-AD42-A1D8-5B66063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Stacked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1FBB-FC41-6C48-886E-FA1ED984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Stacked bar charts segment their bars</a:t>
            </a:r>
          </a:p>
          <a:p>
            <a:r>
              <a:rPr lang="en-VN"/>
              <a:t>Used to show how a broader category is divided into smaller categories </a:t>
            </a:r>
          </a:p>
          <a:p>
            <a:r>
              <a:rPr lang="en-VN"/>
              <a:t>The relationship of each part on the total amount is also showed</a:t>
            </a:r>
          </a:p>
          <a:p>
            <a:r>
              <a:rPr lang="en-VN"/>
              <a:t>Place each value for the segment after the previous one</a:t>
            </a:r>
          </a:p>
          <a:p>
            <a:r>
              <a:rPr lang="en-VN"/>
              <a:t>The total value of the bar chart is all the segment values added together</a:t>
            </a:r>
          </a:p>
          <a:p>
            <a:r>
              <a:rPr lang="en-VN"/>
              <a:t>Ideal for comparing the total amount across each group/segmented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D9EE-D4BB-8047-A16E-2F25BB3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5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C8C1-9A8F-0E4C-84C2-2705D05F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39761B-3C14-BE4C-B111-20E5783932CF}"/>
              </a:ext>
            </a:extLst>
          </p:cNvPr>
          <p:cNvSpPr txBox="1">
            <a:spLocks/>
          </p:cNvSpPr>
          <p:nvPr/>
        </p:nvSpPr>
        <p:spPr>
          <a:xfrm>
            <a:off x="628650" y="2654300"/>
            <a:ext cx="7886700" cy="342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/>
              <a:t>Introduction to </a:t>
            </a:r>
          </a:p>
          <a:p>
            <a:r>
              <a:rPr lang="en-US" altLang="zh-CN" sz="6000" b="1" dirty="0"/>
              <a:t>Data Science</a:t>
            </a:r>
          </a:p>
          <a:p>
            <a:r>
              <a:rPr lang="en-US" altLang="zh-CN" sz="3600" b="1" dirty="0"/>
              <a:t>(IT4142E)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99370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2AA9-6EE7-AD42-A1D8-5B66063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Stacked Bar Chart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6696FFD-5CB6-9D41-91B8-7CCC9F780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439" y="1214438"/>
            <a:ext cx="6351121" cy="49625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D9EE-D4BB-8047-A16E-2F25BB3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7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2AA9-6EE7-AD42-A1D8-5B66063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Stacked Bar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D9EE-D4BB-8047-A16E-2F25BB3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21</a:t>
            </a:fld>
            <a:endParaRPr lang="en-US"/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932D9E-3FBE-1246-B23A-712836BDF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371600"/>
            <a:ext cx="7124700" cy="4648200"/>
          </a:xfrm>
        </p:spPr>
      </p:pic>
    </p:spTree>
    <p:extLst>
      <p:ext uri="{BB962C8B-B14F-4D97-AF65-F5344CB8AC3E}">
        <p14:creationId xmlns:p14="http://schemas.microsoft.com/office/powerpoint/2010/main" val="1755995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EB69-A979-3443-A38C-7DB789BF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3.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E3B-282D-C940-88D9-06AB2D22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Line charts are used to display quantitative values over a continuous interval or period</a:t>
            </a:r>
          </a:p>
          <a:p>
            <a:r>
              <a:rPr lang="en-VN"/>
              <a:t>Drawn by first plotting data points on a cartesian coordinate grid and then connecting them</a:t>
            </a:r>
          </a:p>
          <a:p>
            <a:r>
              <a:rPr lang="en-VN"/>
              <a:t>Y-axis has a quantitative value</a:t>
            </a:r>
          </a:p>
          <a:p>
            <a:r>
              <a:rPr lang="en-VN"/>
              <a:t>X-axis is a timescale or a sequence of intervals</a:t>
            </a:r>
          </a:p>
          <a:p>
            <a:r>
              <a:rPr lang="en-VN"/>
              <a:t>Best for continuous data </a:t>
            </a:r>
          </a:p>
          <a:p>
            <a:r>
              <a:rPr lang="en-VN"/>
              <a:t>Most frequently used to show trends and analyze how the data has changed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D7010-8289-5B44-BC09-24146AAF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6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BE845-E417-7745-8075-B3866425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Line charts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A71E7-CDE2-FE4D-B684-67361691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462F8-B033-E044-A0F6-8136ED44D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346200"/>
            <a:ext cx="4316666" cy="3031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54176-5D3B-274D-A62E-9FFE7FD1E079}"/>
              </a:ext>
            </a:extLst>
          </p:cNvPr>
          <p:cNvSpPr txBox="1"/>
          <p:nvPr/>
        </p:nvSpPr>
        <p:spPr>
          <a:xfrm>
            <a:off x="547136" y="2095153"/>
            <a:ext cx="27775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500"/>
            </a:lvl1pPr>
          </a:lstStyle>
          <a:p>
            <a:r>
              <a:rPr lang="en-US"/>
              <a:t>Quantitative continuous</a:t>
            </a:r>
            <a:endParaRPr lang="en-US" dirty="0"/>
          </a:p>
          <a:p>
            <a:r>
              <a:rPr lang="en-US" dirty="0"/>
              <a:t>dependent</a:t>
            </a:r>
          </a:p>
          <a:p>
            <a:r>
              <a:rPr lang="en-US" dirty="0"/>
              <a:t>variable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F11E5C-99B5-DF40-B276-45A70DB0D383}"/>
              </a:ext>
            </a:extLst>
          </p:cNvPr>
          <p:cNvCxnSpPr>
            <a:cxnSpLocks/>
          </p:cNvCxnSpPr>
          <p:nvPr/>
        </p:nvCxnSpPr>
        <p:spPr>
          <a:xfrm flipV="1">
            <a:off x="1287322" y="1357417"/>
            <a:ext cx="0" cy="6237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D988D0-F870-C142-B33A-E01A1829BF42}"/>
              </a:ext>
            </a:extLst>
          </p:cNvPr>
          <p:cNvCxnSpPr>
            <a:cxnSpLocks/>
          </p:cNvCxnSpPr>
          <p:nvPr/>
        </p:nvCxnSpPr>
        <p:spPr>
          <a:xfrm>
            <a:off x="1287322" y="3947239"/>
            <a:ext cx="0" cy="5691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0F0AD5-7D6F-D242-A9DA-097DAD19FD77}"/>
              </a:ext>
            </a:extLst>
          </p:cNvPr>
          <p:cNvSpPr txBox="1"/>
          <p:nvPr/>
        </p:nvSpPr>
        <p:spPr>
          <a:xfrm>
            <a:off x="3225801" y="4395602"/>
            <a:ext cx="59181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500"/>
            </a:lvl1pPr>
          </a:lstStyle>
          <a:p>
            <a:r>
              <a:rPr lang="en-US" dirty="0"/>
              <a:t>Quantitative continuous</a:t>
            </a:r>
          </a:p>
          <a:p>
            <a:r>
              <a:rPr lang="en-US" dirty="0"/>
              <a:t>independent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3D877-9C69-014A-9D0F-2726D214F978}"/>
              </a:ext>
            </a:extLst>
          </p:cNvPr>
          <p:cNvSpPr txBox="1"/>
          <p:nvPr/>
        </p:nvSpPr>
        <p:spPr>
          <a:xfrm>
            <a:off x="6942682" y="2214669"/>
            <a:ext cx="2057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Benefits from </a:t>
            </a:r>
          </a:p>
          <a:p>
            <a:r>
              <a:rPr lang="en-US" sz="2500" dirty="0"/>
              <a:t>position but not length</a:t>
            </a:r>
          </a:p>
        </p:txBody>
      </p:sp>
    </p:spTree>
    <p:extLst>
      <p:ext uri="{BB962C8B-B14F-4D97-AF65-F5344CB8AC3E}">
        <p14:creationId xmlns:p14="http://schemas.microsoft.com/office/powerpoint/2010/main" val="50623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769E-1E14-5C47-BAEF-8CD342C2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Line chart (pylab vs pyplot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21E2B-403D-F040-B237-861F0962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79C48-F878-A946-A58E-A4FF4E1AF520}"/>
              </a:ext>
            </a:extLst>
          </p:cNvPr>
          <p:cNvSpPr txBox="1"/>
          <p:nvPr/>
        </p:nvSpPr>
        <p:spPr>
          <a:xfrm>
            <a:off x="64077" y="1210223"/>
            <a:ext cx="3185487" cy="240065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pylab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arange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(0.0, 2.0, 0.01)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sin(2.5*pi*t)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t,s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xlabel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'time (s)'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ylabel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'voltage (mV)'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title(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'Sine Wave'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grid(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show()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DA1C9-1624-BB4B-B3D9-233CA47D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27" y="1362583"/>
            <a:ext cx="5110496" cy="3832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72461-7E31-CF43-A5FE-85A01C1F50E1}"/>
              </a:ext>
            </a:extLst>
          </p:cNvPr>
          <p:cNvSpPr txBox="1"/>
          <p:nvPr/>
        </p:nvSpPr>
        <p:spPr>
          <a:xfrm>
            <a:off x="64077" y="3724860"/>
            <a:ext cx="3762568" cy="263149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(0.0, 2.0, 0.01)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np.sin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(2.5*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np.pi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*t)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t,s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plt.xlabel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'time (s)'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plt.ylabel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'voltage (mV)'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plt.title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'Sine Wave'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plt.grid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9816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F949-1B79-9447-92E7-DF07965E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Line chart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E24D9-79CA-1642-B0EB-27F704AB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8DB37-F975-D04D-BD1B-613CEBFFDEFF}"/>
              </a:ext>
            </a:extLst>
          </p:cNvPr>
          <p:cNvSpPr txBox="1"/>
          <p:nvPr/>
        </p:nvSpPr>
        <p:spPr>
          <a:xfrm>
            <a:off x="5467304" y="4287297"/>
            <a:ext cx="3676696" cy="20313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([1,2,3,4,5,6,7,8])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**2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plt.plot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'-o'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'-o'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E53D1-2F8E-1244-BA61-DA66ABA96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927" y="1085851"/>
            <a:ext cx="559434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2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F949-1B79-9447-92E7-DF07965E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Line chart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E24D9-79CA-1642-B0EB-27F704AB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D63DD-775F-B54E-8C4A-C70ED0452002}"/>
              </a:ext>
            </a:extLst>
          </p:cNvPr>
          <p:cNvSpPr txBox="1"/>
          <p:nvPr/>
        </p:nvSpPr>
        <p:spPr>
          <a:xfrm>
            <a:off x="5641794" y="2036738"/>
            <a:ext cx="3391370" cy="397031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([1,2,3,4,5,6,7,8])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**2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plt.plot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'-o'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'-o'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plt.gca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fill_between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(range(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)),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linear_data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exponential_data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</a:t>
            </a: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facecolor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'blue'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               alpha=0.25)</a:t>
            </a:r>
            <a:b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3B0C1-C441-9547-BBA9-689A3334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366" y="850944"/>
            <a:ext cx="5852160" cy="4389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466626-E1F2-8443-A609-330CD2E26308}"/>
              </a:ext>
            </a:extLst>
          </p:cNvPr>
          <p:cNvSpPr txBox="1"/>
          <p:nvPr/>
        </p:nvSpPr>
        <p:spPr>
          <a:xfrm>
            <a:off x="-3574473" y="9351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002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781D-0D3D-394F-886A-1E8EA65E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Area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3237E-6BA0-5848-B3D5-B581427F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Built based on line chart</a:t>
            </a:r>
          </a:p>
          <a:p>
            <a:r>
              <a:rPr lang="en-VN"/>
              <a:t>The area between the x-axis and the line is filled in with color or shading</a:t>
            </a:r>
          </a:p>
          <a:p>
            <a:r>
              <a:rPr lang="en-VN"/>
              <a:t>Ideal for clearly illustrating the magnitude of change between two or more data points</a:t>
            </a:r>
          </a:p>
          <a:p>
            <a:r>
              <a:rPr lang="en-VN"/>
              <a:t>Use stackplot() function</a:t>
            </a:r>
          </a:p>
          <a:p>
            <a:r>
              <a:rPr lang="en-VN"/>
              <a:t>Or just fill in color the area between two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B248-9888-8048-9776-37E5A22E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1894-00B4-4440-B929-207E4F4E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Area Chart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875EB6A-7EC5-0443-9BF2-F6C1CAE8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1504950"/>
            <a:ext cx="6515100" cy="4381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AF5D8-269D-D541-B388-6A6375A2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9CC6-F4B2-914C-8E48-415ACCC3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4.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3939-42F7-B948-B0CA-625AF5E9D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 Histogram is an accurate representation of the distribution of numerical data</a:t>
            </a:r>
          </a:p>
          <a:p>
            <a:r>
              <a:rPr lang="en-VN"/>
              <a:t>An estimation of the probability distribution of a continuos variable</a:t>
            </a:r>
          </a:p>
          <a:p>
            <a:r>
              <a:rPr lang="en-VN"/>
              <a:t>To construct a histogram, follow these steps</a:t>
            </a:r>
          </a:p>
          <a:p>
            <a:pPr lvl="1"/>
            <a:r>
              <a:rPr lang="en-VN"/>
              <a:t>Bin the range of values</a:t>
            </a:r>
          </a:p>
          <a:p>
            <a:pPr lvl="1"/>
            <a:r>
              <a:rPr lang="en-VN"/>
              <a:t>Divide the entire range of values into a series of intervals</a:t>
            </a:r>
          </a:p>
          <a:p>
            <a:pPr lvl="1"/>
            <a:r>
              <a:rPr lang="en-VN"/>
              <a:t>Count how many values fall into each interval</a:t>
            </a:r>
          </a:p>
          <a:p>
            <a:r>
              <a:rPr lang="en-VN"/>
              <a:t>Bins are usually specified as consecutive, non-overlapping intervals of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3A499-F716-7748-80C0-DA27A32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1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Lecture 1: Overview of Data Science</a:t>
            </a:r>
          </a:p>
          <a:p>
            <a:r>
              <a:rPr lang="en-US" sz="2000"/>
              <a:t>Lecture 2: Data crawling and preprocessing</a:t>
            </a:r>
          </a:p>
          <a:p>
            <a:r>
              <a:rPr lang="en-US" sz="2000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 b="1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83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C8A6-8CAB-5746-8770-4969C8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Histogram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2F67-1462-8247-949B-F1F782A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3AFA5-7B85-F244-87D7-A7F45A1A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34" y="1387467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3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C8A6-8CAB-5746-8770-4969C8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Histogram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2F67-1462-8247-949B-F1F782A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0DF5E-66B8-154C-9513-555B227054D5}"/>
              </a:ext>
            </a:extLst>
          </p:cNvPr>
          <p:cNvSpPr txBox="1"/>
          <p:nvPr/>
        </p:nvSpPr>
        <p:spPr>
          <a:xfrm>
            <a:off x="1349418" y="1651590"/>
            <a:ext cx="5908504" cy="35548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fig, ((ax1, ax2), (ax3, ax4))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plt.subplots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(2,2, 	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sharex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[ax1, ax2, ax3, ax4]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range(0,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)):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sample_size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10**(n+1)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sample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np.random.normal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loc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=0.0, scale=1.0, 		size=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sample_size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[n].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(sample)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[n].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set_title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'n={}'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.format(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sample_size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5240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C8A6-8CAB-5746-8770-4969C8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Histogram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2F67-1462-8247-949B-F1F782A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A286D-8FFA-AA4F-ABEF-1CEA7BDB722A}"/>
              </a:ext>
            </a:extLst>
          </p:cNvPr>
          <p:cNvSpPr txBox="1"/>
          <p:nvPr/>
        </p:nvSpPr>
        <p:spPr>
          <a:xfrm>
            <a:off x="1474108" y="1459768"/>
            <a:ext cx="5908504" cy="35548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fig, ((ax1, ax2), (ax3, ax4))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plt.subplots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(2,2, 	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sharex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[ax1, ax2, ax3, ax4]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range(0,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)):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sample_size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10**(n+1)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sample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np.random.normal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loc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=0.0, scale=1.0, 		size=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sample_size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[n].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(sample, bins=100)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[n].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set_title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'n={}'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.format(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sample_size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48061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C8A6-8CAB-5746-8770-4969C8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Histogram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2F67-1462-8247-949B-F1F782A9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ED990-99E3-ED44-BA7A-0FF25DC0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526540"/>
            <a:ext cx="5852160" cy="4389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98B8F-C71B-AC4D-BE34-E9D10ADCC245}"/>
              </a:ext>
            </a:extLst>
          </p:cNvPr>
          <p:cNvSpPr txBox="1"/>
          <p:nvPr/>
        </p:nvSpPr>
        <p:spPr>
          <a:xfrm>
            <a:off x="9684327" y="411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3386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85C1-7B2A-9143-8D83-61DD210C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5. 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0B78-E6D5-7442-9E88-003CC86C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A kind of chart that is often used in statistics and data science</a:t>
            </a:r>
          </a:p>
          <a:p>
            <a:r>
              <a:rPr lang="en-VN"/>
              <a:t>It consists of multiple data points plotted across two axes</a:t>
            </a:r>
          </a:p>
          <a:p>
            <a:r>
              <a:rPr lang="en-VN"/>
              <a:t>Each variable depicted in a scatter plot would have various observations</a:t>
            </a:r>
          </a:p>
          <a:p>
            <a:r>
              <a:rPr lang="en-VN"/>
              <a:t>Used to identify the data’s relationship with each variable (i.e., correlation, trend patterns)</a:t>
            </a:r>
          </a:p>
          <a:p>
            <a:r>
              <a:rPr lang="en-VN"/>
              <a:t>In machine learning, scatter plots are often used in regression, where x and y are continuous variable</a:t>
            </a:r>
          </a:p>
          <a:p>
            <a:r>
              <a:rPr lang="en-VN"/>
              <a:t>Also being used in clustering scatters or outlier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3E859-BCD2-554D-9E54-6D5A51CF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82C3-633F-4340-B8C8-C726C3FB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/>
              <a:t>Practice with Pandas and Seaborn to manipulating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5D864-1F97-F049-A0F9-047680D5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8D0B6-85B7-454C-A971-B178FF33ED68}"/>
              </a:ext>
            </a:extLst>
          </p:cNvPr>
          <p:cNvSpPr txBox="1"/>
          <p:nvPr/>
        </p:nvSpPr>
        <p:spPr>
          <a:xfrm>
            <a:off x="673406" y="2459504"/>
            <a:ext cx="3898594" cy="193899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15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D686A-C24F-534B-97D5-7A8F45CD640A}"/>
              </a:ext>
            </a:extLst>
          </p:cNvPr>
          <p:cNvSpPr txBox="1"/>
          <p:nvPr/>
        </p:nvSpPr>
        <p:spPr>
          <a:xfrm>
            <a:off x="5098473" y="3244334"/>
            <a:ext cx="227684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VN"/>
              <a:t>Import the dataset Iris</a:t>
            </a:r>
          </a:p>
        </p:txBody>
      </p:sp>
    </p:spTree>
    <p:extLst>
      <p:ext uri="{BB962C8B-B14F-4D97-AF65-F5344CB8AC3E}">
        <p14:creationId xmlns:p14="http://schemas.microsoft.com/office/powerpoint/2010/main" val="3508109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82C3-633F-4340-B8C8-C726C3FB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/>
              <a:t>Practice with Pandas and Seaborn to manipulating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5D864-1F97-F049-A0F9-047680D5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E47C4-75D4-5F45-937E-765AB9BFF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16" y="1155700"/>
            <a:ext cx="7708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2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AE4E-B0A1-8E44-9CD2-6AD3A1B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Use scatter plot for Iris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6C7C-488A-4941-B977-AB308454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Plot two variables: SepalLengthCm and SepalWidthCm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6C3A9-9CB2-E047-B881-E1E3A174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5F037-8D8B-D348-8CE7-52F57DCFF802}"/>
              </a:ext>
            </a:extLst>
          </p:cNvPr>
          <p:cNvSpPr txBox="1"/>
          <p:nvPr/>
        </p:nvSpPr>
        <p:spPr>
          <a:xfrm>
            <a:off x="8811491" y="2258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7CE1F-8CAB-5C44-B75B-3DA9FF82C052}"/>
              </a:ext>
            </a:extLst>
          </p:cNvPr>
          <p:cNvSpPr txBox="1"/>
          <p:nvPr/>
        </p:nvSpPr>
        <p:spPr>
          <a:xfrm>
            <a:off x="4889772" y="1767006"/>
            <a:ext cx="4106450" cy="332398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iris[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"Species"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value_counts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(kind=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"scatter"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x=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SepalLengthCm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y=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SepalWidthCm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92DFF-7723-8243-9007-6F750E654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0" y="2442957"/>
            <a:ext cx="4624672" cy="34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1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AE4E-B0A1-8E44-9CD2-6AD3A1B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Use scatter plot for Iris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6C7C-488A-4941-B977-AB308454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Display color for each kind of Iris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6C3A9-9CB2-E047-B881-E1E3A174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5F037-8D8B-D348-8CE7-52F57DCFF802}"/>
              </a:ext>
            </a:extLst>
          </p:cNvPr>
          <p:cNvSpPr txBox="1"/>
          <p:nvPr/>
        </p:nvSpPr>
        <p:spPr>
          <a:xfrm>
            <a:off x="8811491" y="2258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2F169-BC70-B843-AF59-E41B1291327E}"/>
              </a:ext>
            </a:extLst>
          </p:cNvPr>
          <p:cNvSpPr txBox="1"/>
          <p:nvPr/>
        </p:nvSpPr>
        <p:spPr>
          <a:xfrm>
            <a:off x="4904509" y="1594633"/>
            <a:ext cx="4239491" cy="424731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iris[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"Species"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value_counts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col = iris[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'Species'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].map({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Iris-setosa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'r'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Iris-virginica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'g'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Iris-versicolor"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'b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(kind=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"scatter"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x=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SepalLengthCm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y=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SepalWidthCm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c=col)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F2816-909A-9141-9204-88000FA38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0" y="1723220"/>
            <a:ext cx="4720196" cy="35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12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2EE-93C4-7D44-8DCB-F36875F9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Marginal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4956-4F84-AF43-91EB-7A4C82D98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Histograms added to the margin of each axis of a scatter plot for analyzing the distribution of each measure</a:t>
            </a:r>
          </a:p>
          <a:p>
            <a:r>
              <a:rPr lang="en-VN"/>
              <a:t>Assess the relationship between two variables and examine their distributions</a:t>
            </a:r>
          </a:p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AB57-BB8F-7841-BFE7-1841ECF8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5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lecture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VN"/>
              <a:t>How to choose the right chart?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Bar Chart – Column Chart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Line Chart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Histogram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Scatter Plot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Violin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Other charts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Multivariable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1E4CA-422A-9547-B16C-43ADC813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7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2EE-93C4-7D44-8DCB-F36875F9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Marginal Histogram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AB57-BB8F-7841-BFE7-1841ECF8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CC282-C1DD-4C44-B800-F42FF2F3459E}"/>
              </a:ext>
            </a:extLst>
          </p:cNvPr>
          <p:cNvSpPr txBox="1"/>
          <p:nvPr/>
        </p:nvSpPr>
        <p:spPr>
          <a:xfrm>
            <a:off x="4733718" y="1767006"/>
            <a:ext cx="4271736" cy="332398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iris[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"Species"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].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value_counts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sns.jointplot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SepalLengthCm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y=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SepalWidthCm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data=iris, size=5)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9CC04-821C-8549-9AE2-EB128A10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4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84AF-729C-3643-97FD-04445C64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/>
              <a:t>6. Other kinds of chart</a:t>
            </a:r>
            <a:br>
              <a:rPr lang="en-VN"/>
            </a:br>
            <a:r>
              <a:rPr lang="en-VN"/>
              <a:t>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DC85-623C-DF4C-BE37-2D13617A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3825"/>
            <a:ext cx="3832514" cy="4962525"/>
          </a:xfrm>
        </p:spPr>
        <p:txBody>
          <a:bodyPr/>
          <a:lstStyle/>
          <a:p>
            <a:r>
              <a:rPr lang="en-VN"/>
              <a:t>Box and Whisker Plot (or Box Plot) is a convenient way of visually displaying the data distribution through their quartiles</a:t>
            </a:r>
          </a:p>
          <a:p>
            <a:pPr marL="0" indent="0">
              <a:buNone/>
            </a:pPr>
            <a:endParaRPr lang="en-VN"/>
          </a:p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849B-650C-A84D-9D08-4AEB80D1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267AAD0-8DC4-314D-B0F8-92E26BE8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14450"/>
            <a:ext cx="4546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0034-3B35-AE40-9486-59AB783A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F377-CDC2-0C4D-B14F-1B3DC6AD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Some observations from viewing Box Plot</a:t>
            </a:r>
          </a:p>
          <a:p>
            <a:pPr lvl="1"/>
            <a:r>
              <a:rPr lang="en-VN"/>
              <a:t>What the key values are such as: the average, median, 25th percentile etc.</a:t>
            </a:r>
          </a:p>
          <a:p>
            <a:pPr lvl="1"/>
            <a:r>
              <a:rPr lang="en-VN"/>
              <a:t>If there are any outliers and what their values are</a:t>
            </a:r>
          </a:p>
          <a:p>
            <a:pPr lvl="1"/>
            <a:r>
              <a:rPr lang="en-VN"/>
              <a:t>Is the data symmetrical</a:t>
            </a:r>
          </a:p>
          <a:p>
            <a:pPr lvl="1"/>
            <a:r>
              <a:rPr lang="en-VN"/>
              <a:t>How tightly is the data grouped</a:t>
            </a:r>
          </a:p>
          <a:p>
            <a:pPr lvl="1"/>
            <a:r>
              <a:rPr lang="en-VN"/>
              <a:t>If the data is skewed and if so, in what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CF8D-615D-1445-907C-3044C1B8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29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D23-8B4B-BF48-8652-3FDA5B53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Box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6B308-0ABB-F04C-A217-2D300783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80C7A-50E5-014C-9929-32A28B64C048}"/>
              </a:ext>
            </a:extLst>
          </p:cNvPr>
          <p:cNvSpPr txBox="1"/>
          <p:nvPr/>
        </p:nvSpPr>
        <p:spPr>
          <a:xfrm>
            <a:off x="5766872" y="1705546"/>
            <a:ext cx="3015619" cy="357020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/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sns.boxplot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"Species"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y=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PetalLengthCm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data=iris)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80F9B-1E5B-074E-8C02-6BD3BA266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8" y="129609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2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E54-9E09-6648-9E7B-876F8F4F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Box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EA93E-219E-2C43-87E6-9D08C9BA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FF7CE-A44B-A345-85A8-1A35E113C6B1}"/>
              </a:ext>
            </a:extLst>
          </p:cNvPr>
          <p:cNvSpPr txBox="1"/>
          <p:nvPr/>
        </p:nvSpPr>
        <p:spPr>
          <a:xfrm>
            <a:off x="5688301" y="1183100"/>
            <a:ext cx="3339586" cy="493981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sns.boxplot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"Species"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y=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PetalLengthCm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data=iris)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ax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sns.stripplot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"Species"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y=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PetalLengthCm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data=iris, 	jitter=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	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edgecolor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"gray"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B8F89-907F-7C47-84A0-3B1DEADD2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60" y="1458447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9D82-612C-CF49-B208-25C4E651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Violin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401-5240-9B49-819E-341AC60D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Combination of the box plot with a kernel density plot</a:t>
            </a:r>
          </a:p>
          <a:p>
            <a:r>
              <a:rPr lang="en-VN"/>
              <a:t>Same information from box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7674-447F-2B47-8668-AFD84636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6806390-59E4-D641-9DC5-292667E4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24" y="2090810"/>
            <a:ext cx="5819673" cy="40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26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9D82-612C-CF49-B208-25C4E651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Violin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401-5240-9B49-819E-341AC60D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Shows the entire distribution of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7674-447F-2B47-8668-AFD84636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2168A0B-34D9-5248-BA02-068D2CB8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2" y="1716880"/>
            <a:ext cx="7187995" cy="44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3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9D82-612C-CF49-B208-25C4E651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Violin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401-5240-9B49-819E-341AC60D2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4438"/>
            <a:ext cx="8382615" cy="4962525"/>
          </a:xfrm>
        </p:spPr>
        <p:txBody>
          <a:bodyPr/>
          <a:lstStyle/>
          <a:p>
            <a:r>
              <a:rPr lang="en-VN"/>
              <a:t>Histogram shows the symmetric shape of the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7674-447F-2B47-8668-AFD84636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2168A0B-34D9-5248-BA02-068D2CB8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2" y="1716880"/>
            <a:ext cx="7187995" cy="44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10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9D82-612C-CF49-B208-25C4E651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Violin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401-5240-9B49-819E-341AC60D2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63720"/>
            <a:ext cx="8382615" cy="4962525"/>
          </a:xfrm>
        </p:spPr>
        <p:txBody>
          <a:bodyPr/>
          <a:lstStyle/>
          <a:p>
            <a:r>
              <a:rPr lang="en-US"/>
              <a:t>The kernel density plot used for creating the violin plot is the same as the one added on top of the histogram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7674-447F-2B47-8668-AFD84636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2168A0B-34D9-5248-BA02-068D2CB8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2" y="1716880"/>
            <a:ext cx="7187995" cy="44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77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9D82-612C-CF49-B208-25C4E651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Violin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401-5240-9B49-819E-341AC60D2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63720"/>
            <a:ext cx="8382615" cy="4962525"/>
          </a:xfrm>
        </p:spPr>
        <p:txBody>
          <a:bodyPr/>
          <a:lstStyle/>
          <a:p>
            <a:r>
              <a:rPr lang="en-US"/>
              <a:t>Wider sections of the violin plot represent a higher probability of observations taking a given value</a:t>
            </a:r>
          </a:p>
          <a:p>
            <a:r>
              <a:rPr lang="en-US"/>
              <a:t>The thinner sections correspond to a lower probability.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7674-447F-2B47-8668-AFD84636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2168A0B-34D9-5248-BA02-068D2CB8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2" y="2256503"/>
            <a:ext cx="6318323" cy="39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6415-7494-C243-8E26-681C7499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/>
              <a:t>1. How to choose the right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593A-09FC-FC4D-8901-7F3FE7023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Data visualization is a technique to communicate insights from data through visual representation</a:t>
            </a:r>
          </a:p>
          <a:p>
            <a:r>
              <a:rPr lang="en-VN"/>
              <a:t>Main goal: is to distill large datasets into visual graphics to allow for a straighforward understanding of complex relationship within the data</a:t>
            </a:r>
          </a:p>
          <a:p>
            <a:r>
              <a:rPr lang="en-VN"/>
              <a:t>It is important to choose the right chart for visualizing your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77772-97CC-4345-939C-8890692F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E54-9E09-6648-9E7B-876F8F4F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Violin Plot of Iris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EA93E-219E-2C43-87E6-9D08C9BA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0A72B-3D8C-294B-B65C-7B74D307F7EE}"/>
              </a:ext>
            </a:extLst>
          </p:cNvPr>
          <p:cNvSpPr txBox="1"/>
          <p:nvPr/>
        </p:nvSpPr>
        <p:spPr>
          <a:xfrm>
            <a:off x="-2993923" y="2713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3FA64-BDAF-C84F-85FF-EFC5A34FCDE5}"/>
              </a:ext>
            </a:extLst>
          </p:cNvPr>
          <p:cNvSpPr txBox="1"/>
          <p:nvPr/>
        </p:nvSpPr>
        <p:spPr>
          <a:xfrm>
            <a:off x="6032312" y="1527400"/>
            <a:ext cx="2798272" cy="40164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pandas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seaborn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 = 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"../input/</a:t>
            </a:r>
            <a:r>
              <a:rPr lang="en-US" sz="15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Iris.csv</a:t>
            </a:r>
            <a:r>
              <a:rPr lang="en-US" sz="15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iris.head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sns.violinplot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(x="Species", y="</a:t>
            </a: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PetalLengthCm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 data=iris, size=6)</a:t>
            </a:r>
          </a:p>
          <a:p>
            <a:b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US" sz="15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D4425-C9E5-954C-BF2B-A14B959B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6" y="1341082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0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79E7-42BE-BD44-ADB2-9C8468EA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Regression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7B72-F6D7-1049-9047-8D354FA4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Create a regression line </a:t>
            </a:r>
            <a:r>
              <a:rPr lang="en-US"/>
              <a:t>between 2 parameters and helps to visualize their linear relationships</a:t>
            </a:r>
            <a:endParaRPr lang="en-VN"/>
          </a:p>
          <a:p>
            <a:r>
              <a:rPr lang="en-VN"/>
              <a:t>Example: data set tips of seaborn contains information about:</a:t>
            </a:r>
          </a:p>
          <a:p>
            <a:pPr lvl="1"/>
            <a:r>
              <a:rPr lang="en-US"/>
              <a:t>the people who probably had food at the restaurant and whether or not they left a tip</a:t>
            </a:r>
          </a:p>
          <a:p>
            <a:pPr lvl="1"/>
            <a:r>
              <a:rPr lang="en-US"/>
              <a:t>the gender of the people, whether they smoke, day, time</a:t>
            </a:r>
          </a:p>
          <a:p>
            <a:r>
              <a:rPr lang="en-US"/>
              <a:t>Use seaborn’s function lmplot() to create regression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43DAF-E658-454C-A272-7BBA2474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0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3A40-1CD4-A949-95AD-04A2CDED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Regression Plot example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706E25E-A958-9440-A38F-3835E7E4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934069"/>
            <a:ext cx="4318000" cy="1993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51D9-16A9-8040-830C-6B467F70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41B4E21-0547-8449-993A-3EA8D848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927144"/>
            <a:ext cx="7581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61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3B18-2E8E-6145-BABC-75C283D5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Regression Plot Example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3D36268A-D0AB-5741-8C6F-58F13FAAA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850" y="1874838"/>
            <a:ext cx="5067121" cy="49625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96E6B-7CB4-6942-88F4-0A6D05D0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54FBF-A24B-244B-8FA3-3203E52A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1" y="1214438"/>
            <a:ext cx="5778500" cy="66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44902E-E3B8-864C-A274-2369D96C2535}"/>
              </a:ext>
            </a:extLst>
          </p:cNvPr>
          <p:cNvSpPr txBox="1">
            <a:spLocks/>
          </p:cNvSpPr>
          <p:nvPr/>
        </p:nvSpPr>
        <p:spPr>
          <a:xfrm>
            <a:off x="357911" y="1944790"/>
            <a:ext cx="3244939" cy="496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the linear relationship betweet the total bill of customers and the tips they gave </a:t>
            </a:r>
          </a:p>
        </p:txBody>
      </p:sp>
    </p:spTree>
    <p:extLst>
      <p:ext uri="{BB962C8B-B14F-4D97-AF65-F5344CB8AC3E}">
        <p14:creationId xmlns:p14="http://schemas.microsoft.com/office/powerpoint/2010/main" val="306328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3B18-2E8E-6145-BABC-75C283D5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Regression Plot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96E6B-7CB4-6942-88F4-0A6D05D0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44902E-E3B8-864C-A274-2369D96C2535}"/>
              </a:ext>
            </a:extLst>
          </p:cNvPr>
          <p:cNvSpPr txBox="1">
            <a:spLocks/>
          </p:cNvSpPr>
          <p:nvPr/>
        </p:nvSpPr>
        <p:spPr>
          <a:xfrm>
            <a:off x="0" y="1913738"/>
            <a:ext cx="3244939" cy="496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Distinguish two categories by sex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DD858185-431A-1A40-87FC-9F5D94A3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1" y="1789831"/>
            <a:ext cx="6311885" cy="4962525"/>
          </a:xfr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82CB4F91-BF8C-F646-A30A-B65BA47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1" y="1007271"/>
            <a:ext cx="5765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32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861B-88AB-FE4F-B7BD-EBF9D664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Heatmaps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A946-9E09-0943-B0F4-DFA7077D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/>
              <a:t>The underlying idea: replace numbers with colors</a:t>
            </a:r>
          </a:p>
          <a:p>
            <a:r>
              <a:rPr lang="en-VN"/>
              <a:t>The goal of heatmaps is to </a:t>
            </a:r>
            <a:r>
              <a:rPr lang="en-US"/>
              <a:t>provide a colored visual summary of information</a:t>
            </a:r>
          </a:p>
          <a:p>
            <a:r>
              <a:rPr lang="en-US"/>
              <a:t>Heatmaps are useful for cross-examining multivariate data, through placing variables in rows and columns and coloring cells within the table</a:t>
            </a:r>
          </a:p>
          <a:p>
            <a:r>
              <a:rPr lang="en-US"/>
              <a:t>All the rows are one category (labels displayed on the left side)</a:t>
            </a:r>
          </a:p>
          <a:p>
            <a:r>
              <a:rPr lang="en-US"/>
              <a:t>All the columns are another category (labels displayed on the bottom)</a:t>
            </a:r>
            <a:r>
              <a:rPr lang="en-VN"/>
              <a:t> </a:t>
            </a:r>
          </a:p>
          <a:p>
            <a:r>
              <a:rPr lang="en-US"/>
              <a:t>Data in a cell demonstrates the relationship between two variables in the connecting row and column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5EE6F-79AB-F94B-B743-842C0BBC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DBE8-E5CE-3E49-B169-F831057B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Heatmap Example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215BCD03-3DD0-EE43-B7DB-3BA2E7A22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1231900"/>
            <a:ext cx="7213600" cy="4927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FFF83-0268-0848-B9D2-4DC22D25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1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935B-6BB5-EC42-99F2-1BA7BF08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Heatmap with seaborn</a:t>
            </a:r>
          </a:p>
        </p:txBody>
      </p:sp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C35F8D78-EA9D-B043-8AAE-A1CB8B4DD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706" y="1895475"/>
            <a:ext cx="5997871" cy="49625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914C9-E9BA-944C-A16B-E0961740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A02C1A8-47A8-F142-8BE1-F5070DE3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53" y="1085851"/>
            <a:ext cx="5575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29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935B-6BB5-EC42-99F2-1BA7BF08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Heatmap with seaborn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914C9-E9BA-944C-A16B-E0961740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58</a:t>
            </a:fld>
            <a:endParaRPr lang="en-US"/>
          </a:p>
        </p:txBody>
      </p:sp>
      <p:pic>
        <p:nvPicPr>
          <p:cNvPr id="9" name="Content Placeholder 8" descr="Text&#10;&#10;Description automatically generated with low confidence">
            <a:extLst>
              <a:ext uri="{FF2B5EF4-FFF2-40B4-BE49-F238E27FC236}">
                <a16:creationId xmlns:a16="http://schemas.microsoft.com/office/drawing/2014/main" id="{31D7703D-0F09-7B4A-BBE5-B0A828214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837" y="1629569"/>
            <a:ext cx="6004042" cy="496252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9302E-3926-824E-B043-4A10EC467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82" y="1029495"/>
            <a:ext cx="4762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1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67025" y="2600325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076825" y="4514850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124575" y="3057525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4391025" y="1847493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>
            <a:stCxn id="5" idx="7"/>
            <a:endCxn id="8" idx="2"/>
          </p:cNvCxnSpPr>
          <p:nvPr/>
        </p:nvCxnSpPr>
        <p:spPr>
          <a:xfrm flipV="1">
            <a:off x="3070278" y="1966556"/>
            <a:ext cx="1320748" cy="668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7" idx="2"/>
          </p:cNvCxnSpPr>
          <p:nvPr/>
        </p:nvCxnSpPr>
        <p:spPr>
          <a:xfrm>
            <a:off x="3105150" y="2719388"/>
            <a:ext cx="3019425" cy="457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5"/>
            <a:endCxn id="6" idx="1"/>
          </p:cNvCxnSpPr>
          <p:nvPr/>
        </p:nvCxnSpPr>
        <p:spPr>
          <a:xfrm>
            <a:off x="3070277" y="2803577"/>
            <a:ext cx="2041421" cy="17461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1"/>
            <a:endCxn id="8" idx="6"/>
          </p:cNvCxnSpPr>
          <p:nvPr/>
        </p:nvCxnSpPr>
        <p:spPr>
          <a:xfrm flipH="1" flipV="1">
            <a:off x="4629150" y="1966556"/>
            <a:ext cx="1530298" cy="1125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0"/>
            <a:endCxn id="8" idx="4"/>
          </p:cNvCxnSpPr>
          <p:nvPr/>
        </p:nvCxnSpPr>
        <p:spPr>
          <a:xfrm flipH="1" flipV="1">
            <a:off x="4510088" y="2085618"/>
            <a:ext cx="685800" cy="2429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48025" y="1976080"/>
            <a:ext cx="5306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/>
              <a:t>edge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30172" y="2605676"/>
            <a:ext cx="550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25581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B98D-E005-5E4B-8DF7-29C8EFFD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What story do you want to tell?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9B97-3404-E542-997F-01DF407E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It is important to understand why we need a kind of chart </a:t>
            </a:r>
          </a:p>
          <a:p>
            <a:pPr lvl="1"/>
            <a:r>
              <a:rPr lang="en-VN"/>
              <a:t>Graphs</a:t>
            </a:r>
          </a:p>
          <a:p>
            <a:pPr lvl="1"/>
            <a:r>
              <a:rPr lang="en-VN"/>
              <a:t>Plots</a:t>
            </a:r>
          </a:p>
          <a:p>
            <a:pPr lvl="1"/>
            <a:r>
              <a:rPr lang="en-VN"/>
              <a:t>Maps</a:t>
            </a:r>
          </a:p>
          <a:p>
            <a:pPr lvl="1"/>
            <a:r>
              <a:rPr lang="en-VN"/>
              <a:t>Diagrams</a:t>
            </a:r>
          </a:p>
          <a:p>
            <a:pPr lvl="1"/>
            <a:r>
              <a:rPr lang="en-VN"/>
              <a:t>...</a:t>
            </a:r>
          </a:p>
          <a:p>
            <a:r>
              <a:rPr lang="en-VN"/>
              <a:t>Relationship</a:t>
            </a:r>
          </a:p>
          <a:p>
            <a:r>
              <a:rPr lang="en-VN"/>
              <a:t>Data over time</a:t>
            </a:r>
          </a:p>
          <a:p>
            <a:r>
              <a:rPr lang="en-VN"/>
              <a:t>Ranking</a:t>
            </a:r>
          </a:p>
          <a:p>
            <a:r>
              <a:rPr lang="en-VN"/>
              <a:t>Distribution</a:t>
            </a:r>
          </a:p>
          <a:p>
            <a:r>
              <a:rPr lang="en-VN"/>
              <a:t>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21601-D179-404A-80DC-94F0ABF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34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67025" y="2600325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076825" y="4514850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124575" y="3057525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4391025" y="1847493"/>
            <a:ext cx="238125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>
            <a:stCxn id="5" idx="7"/>
            <a:endCxn id="8" idx="2"/>
          </p:cNvCxnSpPr>
          <p:nvPr/>
        </p:nvCxnSpPr>
        <p:spPr>
          <a:xfrm flipV="1">
            <a:off x="3070278" y="1966556"/>
            <a:ext cx="1320748" cy="668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6"/>
            <a:endCxn id="7" idx="2"/>
          </p:cNvCxnSpPr>
          <p:nvPr/>
        </p:nvCxnSpPr>
        <p:spPr>
          <a:xfrm>
            <a:off x="3105150" y="2719388"/>
            <a:ext cx="3019425" cy="457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5"/>
            <a:endCxn id="6" idx="1"/>
          </p:cNvCxnSpPr>
          <p:nvPr/>
        </p:nvCxnSpPr>
        <p:spPr>
          <a:xfrm>
            <a:off x="3070277" y="2803577"/>
            <a:ext cx="2041421" cy="17461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1"/>
            <a:endCxn id="8" idx="6"/>
          </p:cNvCxnSpPr>
          <p:nvPr/>
        </p:nvCxnSpPr>
        <p:spPr>
          <a:xfrm flipH="1" flipV="1">
            <a:off x="4629150" y="1966556"/>
            <a:ext cx="1530298" cy="1125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0"/>
            <a:endCxn id="8" idx="4"/>
          </p:cNvCxnSpPr>
          <p:nvPr/>
        </p:nvCxnSpPr>
        <p:spPr>
          <a:xfrm flipH="1" flipV="1">
            <a:off x="4510088" y="2085618"/>
            <a:ext cx="685800" cy="2429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48025" y="1976080"/>
            <a:ext cx="5306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/>
              <a:t>edge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30172" y="2605676"/>
            <a:ext cx="550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node</a:t>
            </a:r>
          </a:p>
        </p:txBody>
      </p:sp>
      <p:cxnSp>
        <p:nvCxnSpPr>
          <p:cNvPr id="15" name="Straight Connector 14"/>
          <p:cNvCxnSpPr>
            <a:stCxn id="6" idx="7"/>
            <a:endCxn id="7" idx="3"/>
          </p:cNvCxnSpPr>
          <p:nvPr/>
        </p:nvCxnSpPr>
        <p:spPr>
          <a:xfrm flipV="1">
            <a:off x="5280077" y="3260777"/>
            <a:ext cx="879371" cy="12889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24575" y="3819525"/>
            <a:ext cx="189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If we add this edge then this would be a complete graph, also called a clique</a:t>
            </a:r>
          </a:p>
        </p:txBody>
      </p:sp>
      <p:cxnSp>
        <p:nvCxnSpPr>
          <p:cNvPr id="13" name="Curved Connector 12"/>
          <p:cNvCxnSpPr>
            <a:stCxn id="11" idx="1"/>
          </p:cNvCxnSpPr>
          <p:nvPr/>
        </p:nvCxnSpPr>
        <p:spPr>
          <a:xfrm rot="10800000">
            <a:off x="5876925" y="3914778"/>
            <a:ext cx="247650" cy="366412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47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 and Hierarchies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10" y="2177864"/>
            <a:ext cx="3192065" cy="31466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Directed vs Undirected</a:t>
            </a:r>
          </a:p>
          <a:p>
            <a:r>
              <a:rPr lang="en-US" dirty="0"/>
              <a:t>Cyclic vs acyclic</a:t>
            </a:r>
          </a:p>
          <a:p>
            <a:r>
              <a:rPr lang="en-US" dirty="0"/>
              <a:t>Tree</a:t>
            </a:r>
          </a:p>
          <a:p>
            <a:pPr lvl="1"/>
            <a:r>
              <a:rPr lang="en-US" dirty="0"/>
              <a:t>Minimally connected</a:t>
            </a:r>
          </a:p>
          <a:p>
            <a:pPr lvl="1"/>
            <a:r>
              <a:rPr lang="en-US" dirty="0"/>
              <a:t>N nodes, n-1 edges</a:t>
            </a:r>
          </a:p>
          <a:p>
            <a:pPr lvl="1"/>
            <a:r>
              <a:rPr lang="en-US" dirty="0"/>
              <a:t>Single parent node can have multiple child nodes</a:t>
            </a:r>
          </a:p>
          <a:p>
            <a:r>
              <a:rPr lang="en-US" dirty="0"/>
              <a:t>Hierarchy</a:t>
            </a:r>
          </a:p>
          <a:p>
            <a:pPr lvl="1"/>
            <a:r>
              <a:rPr lang="en-US" dirty="0"/>
              <a:t>Acyclic directed graph</a:t>
            </a:r>
          </a:p>
          <a:p>
            <a:pPr lvl="1"/>
            <a:r>
              <a:rPr lang="en-US" dirty="0"/>
              <a:t>Having a root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 rot="18668618">
            <a:off x="4542033" y="1841300"/>
            <a:ext cx="1047750" cy="981432"/>
            <a:chOff x="3822700" y="1320324"/>
            <a:chExt cx="4660900" cy="3873976"/>
          </a:xfrm>
        </p:grpSpPr>
        <p:sp>
          <p:nvSpPr>
            <p:cNvPr id="5" name="Oval 4"/>
            <p:cNvSpPr/>
            <p:nvPr/>
          </p:nvSpPr>
          <p:spPr>
            <a:xfrm>
              <a:off x="3822700" y="23241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6769100" y="48768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8166100" y="29337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5854700" y="1320324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/>
            <p:cNvCxnSpPr>
              <a:stCxn id="8" idx="7"/>
              <a:endCxn id="11" idx="2"/>
            </p:cNvCxnSpPr>
            <p:nvPr/>
          </p:nvCxnSpPr>
          <p:spPr>
            <a:xfrm flipV="1">
              <a:off x="4093703" y="1479074"/>
              <a:ext cx="1760997" cy="8915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6"/>
              <a:endCxn id="10" idx="2"/>
            </p:cNvCxnSpPr>
            <p:nvPr/>
          </p:nvCxnSpPr>
          <p:spPr>
            <a:xfrm>
              <a:off x="4140200" y="2482850"/>
              <a:ext cx="4025900" cy="609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5"/>
              <a:endCxn id="9" idx="1"/>
            </p:cNvCxnSpPr>
            <p:nvPr/>
          </p:nvCxnSpPr>
          <p:spPr>
            <a:xfrm>
              <a:off x="4093703" y="2595103"/>
              <a:ext cx="2721894" cy="23281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6172200" y="1479074"/>
              <a:ext cx="2040397" cy="15011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0"/>
              <a:endCxn id="11" idx="4"/>
            </p:cNvCxnSpPr>
            <p:nvPr/>
          </p:nvCxnSpPr>
          <p:spPr>
            <a:xfrm flipH="1" flipV="1">
              <a:off x="6013450" y="1637824"/>
              <a:ext cx="914400" cy="32389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9686485">
            <a:off x="6303894" y="1776703"/>
            <a:ext cx="1047750" cy="981432"/>
            <a:chOff x="3822700" y="1320324"/>
            <a:chExt cx="4660900" cy="3873976"/>
          </a:xfrm>
        </p:grpSpPr>
        <p:sp>
          <p:nvSpPr>
            <p:cNvPr id="18" name="Oval 17"/>
            <p:cNvSpPr/>
            <p:nvPr/>
          </p:nvSpPr>
          <p:spPr>
            <a:xfrm>
              <a:off x="3822700" y="23241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6769100" y="48768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8166100" y="29337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5854700" y="1320324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" name="Straight Connector 21"/>
            <p:cNvCxnSpPr>
              <a:stCxn id="23" idx="7"/>
              <a:endCxn id="26" idx="2"/>
            </p:cNvCxnSpPr>
            <p:nvPr/>
          </p:nvCxnSpPr>
          <p:spPr>
            <a:xfrm flipV="1">
              <a:off x="4093703" y="1479074"/>
              <a:ext cx="1760997" cy="89152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3" idx="6"/>
              <a:endCxn id="25" idx="2"/>
            </p:cNvCxnSpPr>
            <p:nvPr/>
          </p:nvCxnSpPr>
          <p:spPr>
            <a:xfrm>
              <a:off x="4140200" y="2482850"/>
              <a:ext cx="4025900" cy="609600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3" idx="5"/>
              <a:endCxn id="24" idx="1"/>
            </p:cNvCxnSpPr>
            <p:nvPr/>
          </p:nvCxnSpPr>
          <p:spPr>
            <a:xfrm>
              <a:off x="4093703" y="2595103"/>
              <a:ext cx="2721894" cy="2328194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5" idx="1"/>
              <a:endCxn id="26" idx="6"/>
            </p:cNvCxnSpPr>
            <p:nvPr/>
          </p:nvCxnSpPr>
          <p:spPr>
            <a:xfrm flipH="1" flipV="1">
              <a:off x="6172200" y="1479074"/>
              <a:ext cx="2040397" cy="150112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0"/>
              <a:endCxn id="26" idx="4"/>
            </p:cNvCxnSpPr>
            <p:nvPr/>
          </p:nvCxnSpPr>
          <p:spPr>
            <a:xfrm flipH="1" flipV="1">
              <a:off x="6013450" y="1637824"/>
              <a:ext cx="914400" cy="323897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3074358" y="2549852"/>
            <a:ext cx="1035563" cy="1084401"/>
            <a:chOff x="5382788" y="2425571"/>
            <a:chExt cx="1380750" cy="1445868"/>
          </a:xfrm>
        </p:grpSpPr>
        <p:grpSp>
          <p:nvGrpSpPr>
            <p:cNvPr id="406" name="Group 405"/>
            <p:cNvGrpSpPr/>
            <p:nvPr/>
          </p:nvGrpSpPr>
          <p:grpSpPr>
            <a:xfrm>
              <a:off x="5382788" y="2425571"/>
              <a:ext cx="1380750" cy="1445868"/>
              <a:chOff x="5382788" y="2425571"/>
              <a:chExt cx="1380750" cy="1445868"/>
            </a:xfrm>
          </p:grpSpPr>
          <p:sp>
            <p:nvSpPr>
              <p:cNvPr id="28" name="Oval 27"/>
              <p:cNvSpPr/>
              <p:nvPr/>
            </p:nvSpPr>
            <p:spPr>
              <a:xfrm rot="18668618">
                <a:off x="5431946" y="3458759"/>
                <a:ext cx="95163" cy="107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Oval 28"/>
              <p:cNvSpPr/>
              <p:nvPr/>
            </p:nvSpPr>
            <p:spPr>
              <a:xfrm rot="18668618">
                <a:off x="6662333" y="3361045"/>
                <a:ext cx="95163" cy="107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Oval 29"/>
              <p:cNvSpPr/>
              <p:nvPr/>
            </p:nvSpPr>
            <p:spPr>
              <a:xfrm rot="18668618">
                <a:off x="6443555" y="2613876"/>
                <a:ext cx="95163" cy="107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Oval 30"/>
              <p:cNvSpPr/>
              <p:nvPr/>
            </p:nvSpPr>
            <p:spPr>
              <a:xfrm rot="18668618">
                <a:off x="5577333" y="2777024"/>
                <a:ext cx="95163" cy="1072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32" name="Straight Connector 31"/>
              <p:cNvCxnSpPr>
                <a:stCxn id="33" idx="7"/>
              </p:cNvCxnSpPr>
              <p:nvPr/>
            </p:nvCxnSpPr>
            <p:spPr>
              <a:xfrm rot="18668618" flipV="1">
                <a:off x="5269450" y="3013717"/>
                <a:ext cx="527819" cy="30114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3" idx="6"/>
                <a:endCxn id="35" idx="2"/>
              </p:cNvCxnSpPr>
              <p:nvPr/>
            </p:nvCxnSpPr>
            <p:spPr>
              <a:xfrm rot="18668618">
                <a:off x="5381996" y="2986984"/>
                <a:ext cx="1206673" cy="205915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3" idx="5"/>
                <a:endCxn id="34" idx="1"/>
              </p:cNvCxnSpPr>
              <p:nvPr/>
            </p:nvCxnSpPr>
            <p:spPr>
              <a:xfrm rot="18668618">
                <a:off x="5686808" y="3070310"/>
                <a:ext cx="815827" cy="786432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5" idx="1"/>
              </p:cNvCxnSpPr>
              <p:nvPr/>
            </p:nvCxnSpPr>
            <p:spPr>
              <a:xfrm rot="18668618" flipH="1" flipV="1">
                <a:off x="5742551" y="2477823"/>
                <a:ext cx="611563" cy="50705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3" name="Straight Connector 372"/>
            <p:cNvCxnSpPr>
              <a:stCxn id="29" idx="7"/>
              <a:endCxn id="30" idx="4"/>
            </p:cNvCxnSpPr>
            <p:nvPr/>
          </p:nvCxnSpPr>
          <p:spPr>
            <a:xfrm flipH="1" flipV="1">
              <a:off x="6531519" y="2702781"/>
              <a:ext cx="171978" cy="66160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Arc 377"/>
            <p:cNvSpPr/>
            <p:nvPr/>
          </p:nvSpPr>
          <p:spPr>
            <a:xfrm rot="9907175" flipH="1">
              <a:off x="6033156" y="3006150"/>
              <a:ext cx="527585" cy="336593"/>
            </a:xfrm>
            <a:prstGeom prst="arc">
              <a:avLst>
                <a:gd name="adj1" fmla="val 16200000"/>
                <a:gd name="adj2" fmla="val 13212057"/>
              </a:avLst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4733422" y="3468853"/>
            <a:ext cx="1047750" cy="981432"/>
            <a:chOff x="3822700" y="1320324"/>
            <a:chExt cx="4660900" cy="3873976"/>
          </a:xfrm>
        </p:grpSpPr>
        <p:sp>
          <p:nvSpPr>
            <p:cNvPr id="380" name="Oval 379"/>
            <p:cNvSpPr/>
            <p:nvPr/>
          </p:nvSpPr>
          <p:spPr>
            <a:xfrm>
              <a:off x="3822700" y="23241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769100" y="48768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166100" y="2933700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3" name="Oval 382"/>
            <p:cNvSpPr/>
            <p:nvPr/>
          </p:nvSpPr>
          <p:spPr>
            <a:xfrm>
              <a:off x="5854700" y="1320324"/>
              <a:ext cx="317500" cy="317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4" name="Straight Connector 383"/>
            <p:cNvCxnSpPr>
              <a:endCxn id="388" idx="2"/>
            </p:cNvCxnSpPr>
            <p:nvPr/>
          </p:nvCxnSpPr>
          <p:spPr>
            <a:xfrm flipV="1">
              <a:off x="4093703" y="1479074"/>
              <a:ext cx="1760997" cy="8915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87" idx="1"/>
              <a:endCxn id="388" idx="6"/>
            </p:cNvCxnSpPr>
            <p:nvPr/>
          </p:nvCxnSpPr>
          <p:spPr>
            <a:xfrm flipH="1" flipV="1">
              <a:off x="6172200" y="1479074"/>
              <a:ext cx="2040397" cy="15011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388" idx="4"/>
            </p:cNvCxnSpPr>
            <p:nvPr/>
          </p:nvCxnSpPr>
          <p:spPr>
            <a:xfrm flipH="1" flipV="1">
              <a:off x="6013450" y="1637824"/>
              <a:ext cx="914400" cy="32389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Oval 389"/>
          <p:cNvSpPr/>
          <p:nvPr/>
        </p:nvSpPr>
        <p:spPr>
          <a:xfrm>
            <a:off x="3851515" y="4849392"/>
            <a:ext cx="71372" cy="80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1" name="Oval 390"/>
          <p:cNvSpPr/>
          <p:nvPr/>
        </p:nvSpPr>
        <p:spPr>
          <a:xfrm>
            <a:off x="4513852" y="5496092"/>
            <a:ext cx="71372" cy="80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2" name="Oval 391"/>
          <p:cNvSpPr/>
          <p:nvPr/>
        </p:nvSpPr>
        <p:spPr>
          <a:xfrm>
            <a:off x="4827892" y="5003827"/>
            <a:ext cx="71372" cy="80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3" name="Oval 392"/>
          <p:cNvSpPr/>
          <p:nvPr/>
        </p:nvSpPr>
        <p:spPr>
          <a:xfrm>
            <a:off x="4308299" y="4595095"/>
            <a:ext cx="71372" cy="80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94" name="Straight Connector 393"/>
          <p:cNvCxnSpPr/>
          <p:nvPr/>
        </p:nvCxnSpPr>
        <p:spPr>
          <a:xfrm flipV="1">
            <a:off x="3912435" y="4635313"/>
            <a:ext cx="395864" cy="22585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 flipH="1" flipV="1">
            <a:off x="4379672" y="4635313"/>
            <a:ext cx="458672" cy="3802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 flipV="1">
            <a:off x="4343986" y="4675530"/>
            <a:ext cx="205553" cy="8205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Oval 396"/>
          <p:cNvSpPr/>
          <p:nvPr/>
        </p:nvSpPr>
        <p:spPr>
          <a:xfrm>
            <a:off x="3498089" y="5324475"/>
            <a:ext cx="71372" cy="80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8" name="Oval 397"/>
          <p:cNvSpPr/>
          <p:nvPr/>
        </p:nvSpPr>
        <p:spPr>
          <a:xfrm>
            <a:off x="3934748" y="5244040"/>
            <a:ext cx="71372" cy="80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99" name="Straight Connector 398"/>
          <p:cNvCxnSpPr>
            <a:stCxn id="397" idx="0"/>
            <a:endCxn id="390" idx="3"/>
          </p:cNvCxnSpPr>
          <p:nvPr/>
        </p:nvCxnSpPr>
        <p:spPr>
          <a:xfrm flipV="1">
            <a:off x="3533775" y="4918048"/>
            <a:ext cx="328191" cy="40642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>
            <a:stCxn id="398" idx="7"/>
            <a:endCxn id="390" idx="5"/>
          </p:cNvCxnSpPr>
          <p:nvPr/>
        </p:nvCxnSpPr>
        <p:spPr>
          <a:xfrm flipH="1" flipV="1">
            <a:off x="3912434" y="4918047"/>
            <a:ext cx="83234" cy="33777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00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85" y="2073089"/>
            <a:ext cx="3382566" cy="3146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Degree of a node = number of edges</a:t>
            </a:r>
          </a:p>
          <a:p>
            <a:r>
              <a:rPr lang="en-US" dirty="0"/>
              <a:t>Directed graph nodes have an in-degree and an out-degree</a:t>
            </a:r>
          </a:p>
          <a:p>
            <a:r>
              <a:rPr lang="en-US" dirty="0"/>
              <a:t>Social Networks</a:t>
            </a:r>
          </a:p>
          <a:p>
            <a:pPr lvl="1"/>
            <a:r>
              <a:rPr lang="en-US" dirty="0"/>
              <a:t>Many low degree nodes and fewer high degree nodes</a:t>
            </a:r>
          </a:p>
          <a:p>
            <a:pPr lvl="1"/>
            <a:r>
              <a:rPr lang="en-US" dirty="0"/>
              <a:t>Also called power-law or scale-free graphs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47" y="1761106"/>
            <a:ext cx="4125858" cy="37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03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visualizing more abstract and non-quantitative data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relationship/contacts of individuals in a population (also called network of contacts)</a:t>
            </a:r>
          </a:p>
          <a:p>
            <a:pPr lvl="1"/>
            <a:r>
              <a:rPr lang="en-US" dirty="0"/>
              <a:t>The hierarchical structure of classes in a module</a:t>
            </a:r>
          </a:p>
          <a:p>
            <a:r>
              <a:rPr lang="en-US" dirty="0" err="1"/>
              <a:t>Matplotlib</a:t>
            </a:r>
            <a:r>
              <a:rPr lang="en-US" dirty="0"/>
              <a:t> does not support this kind of visualization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7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Roassal</a:t>
            </a:r>
            <a:r>
              <a:rPr lang="en-US" dirty="0"/>
              <a:t>: an agile visualization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Roassal</a:t>
            </a:r>
            <a:r>
              <a:rPr lang="en-US" dirty="0"/>
              <a:t> is a DSL, written in Smalltalk and integrated in </a:t>
            </a:r>
            <a:r>
              <a:rPr lang="en-US" dirty="0" err="1"/>
              <a:t>Pharo</a:t>
            </a:r>
            <a:r>
              <a:rPr lang="en-US" dirty="0"/>
              <a:t>/Moose – an open source platform for software and data analysis</a:t>
            </a:r>
          </a:p>
          <a:p>
            <a:r>
              <a:rPr lang="en-US" dirty="0"/>
              <a:t>Installing from: </a:t>
            </a:r>
            <a:r>
              <a:rPr lang="en-US" dirty="0">
                <a:hlinkClick r:id="rId2"/>
              </a:rPr>
              <a:t>http://www.moosetechnology.org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25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314" y="2247186"/>
            <a:ext cx="3221587" cy="19967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b |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:=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RTMondrian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new.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shape circle size: 30.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nodes: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RTShape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withAllSubclasses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shape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arrowedLine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withShorterDistanceAttachPoint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edgesFrom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#superclass.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layout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forceWithCharge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-500.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build.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^ b 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6" y="1654812"/>
            <a:ext cx="3211047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3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314" y="2247186"/>
            <a:ext cx="3221587" cy="26545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sz="1125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64" y="1799511"/>
            <a:ext cx="4755112" cy="407419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 b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lb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|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:=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RTMondrian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new.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shape circle color: (Color red alpha: 0.4).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nodes: Collection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withAllSubclasses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edges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connectFrom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#superclass.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shape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bezierLineFollowing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#superclass;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color: (Color blue alpha: 0.1).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edges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notUseInLayout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connectToAll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dependentClasses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normalizer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normalizeSize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numberOfMethods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min: 5 max: 50.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layout force.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build.</a:t>
            </a:r>
          </a:p>
          <a:p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lb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:=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RTLegendBuilder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new.</a:t>
            </a:r>
          </a:p>
          <a:p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lb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view: b view.</a:t>
            </a:r>
          </a:p>
          <a:p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lb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addText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'Circle = classes, size = number of methods; gray links = inheritance;'.</a:t>
            </a:r>
          </a:p>
          <a:p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lb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addText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'blue links = dependencies; layout = force based layout on the inheritance links'.</a:t>
            </a:r>
          </a:p>
          <a:p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lb</a:t>
            </a:r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build.</a:t>
            </a:r>
          </a:p>
          <a:p>
            <a:r>
              <a:rPr lang="en-US" sz="1125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^ b view @ </a:t>
            </a:r>
            <a:r>
              <a:rPr lang="en-US" sz="1125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RTZoomableView</a:t>
            </a:r>
            <a:endParaRPr lang="en-US" sz="1125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972453"/>
            <a:ext cx="4068928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4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5" y="2396939"/>
            <a:ext cx="4262990" cy="35154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Maps quantities to area</a:t>
            </a:r>
          </a:p>
          <a:p>
            <a:r>
              <a:rPr lang="en-US" dirty="0"/>
              <a:t>Color used to differentiate areas</a:t>
            </a:r>
          </a:p>
          <a:p>
            <a:r>
              <a:rPr lang="en-US" dirty="0"/>
              <a:t>Shading delineates hierarchical regions</a:t>
            </a:r>
          </a:p>
          <a:p>
            <a:r>
              <a:rPr lang="en-US" dirty="0"/>
              <a:t>When to use?</a:t>
            </a:r>
          </a:p>
          <a:p>
            <a:pPr lvl="1"/>
            <a:r>
              <a:rPr lang="en-US" dirty="0"/>
              <a:t>Limited space but large amount of hierarchical data</a:t>
            </a:r>
          </a:p>
          <a:p>
            <a:pPr lvl="1"/>
            <a:r>
              <a:rPr lang="en-US" dirty="0"/>
              <a:t>Values can be aggregated in the tree structure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Saving space, display a large number of item simultaneously</a:t>
            </a:r>
          </a:p>
          <a:p>
            <a:pPr lvl="1"/>
            <a:r>
              <a:rPr lang="en-US" dirty="0"/>
              <a:t>Using color and size of areas to detect special sample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40" y="2396939"/>
            <a:ext cx="3309676" cy="33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1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3044" y="2751155"/>
            <a:ext cx="4013656" cy="1895084"/>
            <a:chOff x="2235756" y="4032459"/>
            <a:chExt cx="5351541" cy="2526779"/>
          </a:xfrm>
        </p:grpSpPr>
        <p:sp>
          <p:nvSpPr>
            <p:cNvPr id="6" name="Oval 5"/>
            <p:cNvSpPr/>
            <p:nvPr/>
          </p:nvSpPr>
          <p:spPr>
            <a:xfrm>
              <a:off x="4712675" y="403245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6320461" y="472914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3388453" y="472914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4889706" y="5454300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3924626" y="548615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2566375" y="548615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6961877" y="543057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5861431" y="543057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3064954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638669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235756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07322" y="625080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1037" y="624373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467865" y="624373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146779" y="6241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4733607" y="6243732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6444532" y="6239125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035156" y="624139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621984" y="6241398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56678" y="623912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847445" y="623912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cxnSp>
          <p:nvCxnSpPr>
            <p:cNvPr id="27" name="Straight Connector 26"/>
            <p:cNvCxnSpPr>
              <a:stCxn id="9" idx="3"/>
              <a:endCxn id="11" idx="7"/>
            </p:cNvCxnSpPr>
            <p:nvPr/>
          </p:nvCxnSpPr>
          <p:spPr>
            <a:xfrm flipH="1">
              <a:off x="3670654" y="4295720"/>
              <a:ext cx="1090439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5"/>
              <a:endCxn id="10" idx="1"/>
            </p:cNvCxnSpPr>
            <p:nvPr/>
          </p:nvCxnSpPr>
          <p:spPr>
            <a:xfrm>
              <a:off x="4994876" y="4295720"/>
              <a:ext cx="1374003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3"/>
              <a:endCxn id="14" idx="0"/>
            </p:cNvCxnSpPr>
            <p:nvPr/>
          </p:nvCxnSpPr>
          <p:spPr>
            <a:xfrm flipH="1">
              <a:off x="2731685" y="4992404"/>
              <a:ext cx="705186" cy="493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>
              <a:off x="3553763" y="5037572"/>
              <a:ext cx="536173" cy="4485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5"/>
              <a:endCxn id="12" idx="0"/>
            </p:cNvCxnSpPr>
            <p:nvPr/>
          </p:nvCxnSpPr>
          <p:spPr>
            <a:xfrm>
              <a:off x="3670654" y="4992404"/>
              <a:ext cx="1384362" cy="461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3"/>
              <a:endCxn id="16" idx="0"/>
            </p:cNvCxnSpPr>
            <p:nvPr/>
          </p:nvCxnSpPr>
          <p:spPr>
            <a:xfrm flipH="1">
              <a:off x="6026741" y="4992404"/>
              <a:ext cx="342138" cy="438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5"/>
              <a:endCxn id="15" idx="0"/>
            </p:cNvCxnSpPr>
            <p:nvPr/>
          </p:nvCxnSpPr>
          <p:spPr>
            <a:xfrm>
              <a:off x="6602662" y="4992404"/>
              <a:ext cx="524525" cy="438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3"/>
              <a:endCxn id="19" idx="0"/>
            </p:cNvCxnSpPr>
            <p:nvPr/>
          </p:nvCxnSpPr>
          <p:spPr>
            <a:xfrm flipH="1">
              <a:off x="2401066" y="5749418"/>
              <a:ext cx="213727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4"/>
              <a:endCxn id="18" idx="0"/>
            </p:cNvCxnSpPr>
            <p:nvPr/>
          </p:nvCxnSpPr>
          <p:spPr>
            <a:xfrm>
              <a:off x="2731685" y="5794586"/>
              <a:ext cx="72294" cy="4538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5"/>
              <a:endCxn id="17" idx="0"/>
            </p:cNvCxnSpPr>
            <p:nvPr/>
          </p:nvCxnSpPr>
          <p:spPr>
            <a:xfrm>
              <a:off x="2848576" y="5749418"/>
              <a:ext cx="381688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3"/>
              <a:endCxn id="22" idx="0"/>
            </p:cNvCxnSpPr>
            <p:nvPr/>
          </p:nvCxnSpPr>
          <p:spPr>
            <a:xfrm flipH="1">
              <a:off x="3633175" y="5749418"/>
              <a:ext cx="339869" cy="4943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3" idx="4"/>
              <a:endCxn id="21" idx="0"/>
            </p:cNvCxnSpPr>
            <p:nvPr/>
          </p:nvCxnSpPr>
          <p:spPr>
            <a:xfrm flipH="1">
              <a:off x="4046347" y="5794586"/>
              <a:ext cx="43589" cy="449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5"/>
              <a:endCxn id="20" idx="0"/>
            </p:cNvCxnSpPr>
            <p:nvPr/>
          </p:nvCxnSpPr>
          <p:spPr>
            <a:xfrm>
              <a:off x="4206827" y="5749418"/>
              <a:ext cx="265805" cy="501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3"/>
              <a:endCxn id="24" idx="0"/>
            </p:cNvCxnSpPr>
            <p:nvPr/>
          </p:nvCxnSpPr>
          <p:spPr>
            <a:xfrm flipH="1">
              <a:off x="4898917" y="5717561"/>
              <a:ext cx="39207" cy="52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2" idx="5"/>
              <a:endCxn id="23" idx="0"/>
            </p:cNvCxnSpPr>
            <p:nvPr/>
          </p:nvCxnSpPr>
          <p:spPr>
            <a:xfrm>
              <a:off x="5171907" y="5717561"/>
              <a:ext cx="140182" cy="523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3"/>
              <a:endCxn id="27" idx="0"/>
            </p:cNvCxnSpPr>
            <p:nvPr/>
          </p:nvCxnSpPr>
          <p:spPr>
            <a:xfrm flipH="1">
              <a:off x="5787294" y="5693834"/>
              <a:ext cx="122555" cy="5475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4"/>
              <a:endCxn id="26" idx="0"/>
            </p:cNvCxnSpPr>
            <p:nvPr/>
          </p:nvCxnSpPr>
          <p:spPr>
            <a:xfrm>
              <a:off x="6026741" y="5739002"/>
              <a:ext cx="173725" cy="502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5"/>
              <a:endCxn id="25" idx="0"/>
            </p:cNvCxnSpPr>
            <p:nvPr/>
          </p:nvCxnSpPr>
          <p:spPr>
            <a:xfrm>
              <a:off x="6143632" y="5693834"/>
              <a:ext cx="466210" cy="545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5" idx="4"/>
              <a:endCxn id="29" idx="0"/>
            </p:cNvCxnSpPr>
            <p:nvPr/>
          </p:nvCxnSpPr>
          <p:spPr>
            <a:xfrm flipH="1">
              <a:off x="7012755" y="5739003"/>
              <a:ext cx="114432" cy="500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5"/>
              <a:endCxn id="28" idx="0"/>
            </p:cNvCxnSpPr>
            <p:nvPr/>
          </p:nvCxnSpPr>
          <p:spPr>
            <a:xfrm>
              <a:off x="7244078" y="5693835"/>
              <a:ext cx="177910" cy="5452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071906" y="2447190"/>
            <a:ext cx="3321149" cy="2668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2839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10726" y="2065355"/>
            <a:ext cx="4013656" cy="1895084"/>
            <a:chOff x="2235756" y="4032459"/>
            <a:chExt cx="5351541" cy="2526779"/>
          </a:xfrm>
        </p:grpSpPr>
        <p:sp>
          <p:nvSpPr>
            <p:cNvPr id="6" name="Oval 5"/>
            <p:cNvSpPr/>
            <p:nvPr/>
          </p:nvSpPr>
          <p:spPr>
            <a:xfrm>
              <a:off x="4712675" y="403245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6320461" y="472914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88453" y="472914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89706" y="5454300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24626" y="548615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566375" y="548615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61877" y="543057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861431" y="543057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064954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638669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235756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07322" y="625080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1037" y="624373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467865" y="624373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146779" y="6241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4733607" y="6243732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6444532" y="6239125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035156" y="624139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621984" y="6241398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56678" y="623912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847445" y="623912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cxnSp>
          <p:nvCxnSpPr>
            <p:cNvPr id="27" name="Straight Connector 26"/>
            <p:cNvCxnSpPr>
              <a:stCxn id="9" idx="3"/>
              <a:endCxn id="11" idx="7"/>
            </p:cNvCxnSpPr>
            <p:nvPr/>
          </p:nvCxnSpPr>
          <p:spPr>
            <a:xfrm flipH="1">
              <a:off x="3670654" y="4295720"/>
              <a:ext cx="1090439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5"/>
              <a:endCxn id="10" idx="1"/>
            </p:cNvCxnSpPr>
            <p:nvPr/>
          </p:nvCxnSpPr>
          <p:spPr>
            <a:xfrm>
              <a:off x="4994876" y="4295720"/>
              <a:ext cx="1374003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3"/>
              <a:endCxn id="14" idx="0"/>
            </p:cNvCxnSpPr>
            <p:nvPr/>
          </p:nvCxnSpPr>
          <p:spPr>
            <a:xfrm flipH="1">
              <a:off x="2731685" y="4992404"/>
              <a:ext cx="705186" cy="493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>
              <a:off x="3553763" y="5037572"/>
              <a:ext cx="536173" cy="4485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5"/>
              <a:endCxn id="12" idx="0"/>
            </p:cNvCxnSpPr>
            <p:nvPr/>
          </p:nvCxnSpPr>
          <p:spPr>
            <a:xfrm>
              <a:off x="3670654" y="4992404"/>
              <a:ext cx="1384362" cy="461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3"/>
              <a:endCxn id="16" idx="0"/>
            </p:cNvCxnSpPr>
            <p:nvPr/>
          </p:nvCxnSpPr>
          <p:spPr>
            <a:xfrm flipH="1">
              <a:off x="6026741" y="4992404"/>
              <a:ext cx="342138" cy="438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5"/>
              <a:endCxn id="15" idx="0"/>
            </p:cNvCxnSpPr>
            <p:nvPr/>
          </p:nvCxnSpPr>
          <p:spPr>
            <a:xfrm>
              <a:off x="6602662" y="4992404"/>
              <a:ext cx="524525" cy="438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3"/>
              <a:endCxn id="19" idx="0"/>
            </p:cNvCxnSpPr>
            <p:nvPr/>
          </p:nvCxnSpPr>
          <p:spPr>
            <a:xfrm flipH="1">
              <a:off x="2401066" y="5749418"/>
              <a:ext cx="213727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4"/>
              <a:endCxn id="18" idx="0"/>
            </p:cNvCxnSpPr>
            <p:nvPr/>
          </p:nvCxnSpPr>
          <p:spPr>
            <a:xfrm>
              <a:off x="2731685" y="5794586"/>
              <a:ext cx="72294" cy="4538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5"/>
              <a:endCxn id="17" idx="0"/>
            </p:cNvCxnSpPr>
            <p:nvPr/>
          </p:nvCxnSpPr>
          <p:spPr>
            <a:xfrm>
              <a:off x="2848576" y="5749418"/>
              <a:ext cx="381688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3"/>
              <a:endCxn id="22" idx="0"/>
            </p:cNvCxnSpPr>
            <p:nvPr/>
          </p:nvCxnSpPr>
          <p:spPr>
            <a:xfrm flipH="1">
              <a:off x="3633175" y="5749418"/>
              <a:ext cx="339869" cy="4943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3" idx="4"/>
              <a:endCxn id="21" idx="0"/>
            </p:cNvCxnSpPr>
            <p:nvPr/>
          </p:nvCxnSpPr>
          <p:spPr>
            <a:xfrm flipH="1">
              <a:off x="4046347" y="5794586"/>
              <a:ext cx="43589" cy="449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5"/>
              <a:endCxn id="20" idx="0"/>
            </p:cNvCxnSpPr>
            <p:nvPr/>
          </p:nvCxnSpPr>
          <p:spPr>
            <a:xfrm>
              <a:off x="4206827" y="5749418"/>
              <a:ext cx="265805" cy="501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3"/>
              <a:endCxn id="24" idx="0"/>
            </p:cNvCxnSpPr>
            <p:nvPr/>
          </p:nvCxnSpPr>
          <p:spPr>
            <a:xfrm flipH="1">
              <a:off x="4898917" y="5717561"/>
              <a:ext cx="39207" cy="52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2" idx="5"/>
              <a:endCxn id="23" idx="0"/>
            </p:cNvCxnSpPr>
            <p:nvPr/>
          </p:nvCxnSpPr>
          <p:spPr>
            <a:xfrm>
              <a:off x="5171907" y="5717561"/>
              <a:ext cx="140182" cy="523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3"/>
              <a:endCxn id="27" idx="0"/>
            </p:cNvCxnSpPr>
            <p:nvPr/>
          </p:nvCxnSpPr>
          <p:spPr>
            <a:xfrm flipH="1">
              <a:off x="5787294" y="5693834"/>
              <a:ext cx="122555" cy="5475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4"/>
              <a:endCxn id="26" idx="0"/>
            </p:cNvCxnSpPr>
            <p:nvPr/>
          </p:nvCxnSpPr>
          <p:spPr>
            <a:xfrm>
              <a:off x="6026741" y="5739002"/>
              <a:ext cx="173725" cy="502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5"/>
              <a:endCxn id="25" idx="0"/>
            </p:cNvCxnSpPr>
            <p:nvPr/>
          </p:nvCxnSpPr>
          <p:spPr>
            <a:xfrm>
              <a:off x="6143632" y="5693834"/>
              <a:ext cx="466210" cy="545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5" idx="4"/>
              <a:endCxn id="29" idx="0"/>
            </p:cNvCxnSpPr>
            <p:nvPr/>
          </p:nvCxnSpPr>
          <p:spPr>
            <a:xfrm flipH="1">
              <a:off x="7012755" y="5739003"/>
              <a:ext cx="114432" cy="500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5"/>
              <a:endCxn id="28" idx="0"/>
            </p:cNvCxnSpPr>
            <p:nvPr/>
          </p:nvCxnSpPr>
          <p:spPr>
            <a:xfrm>
              <a:off x="7244078" y="5693835"/>
              <a:ext cx="177910" cy="5452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071906" y="2447190"/>
            <a:ext cx="3321149" cy="2668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62919" y="2265846"/>
            <a:ext cx="0" cy="1644276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8042" y="4128441"/>
            <a:ext cx="39763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dirty="0"/>
              <a:t>Set parents node values to sum of child node values from bottom up</a:t>
            </a:r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sp>
        <p:nvSpPr>
          <p:cNvPr id="50" name="TextBox 49"/>
          <p:cNvSpPr txBox="1"/>
          <p:nvPr/>
        </p:nvSpPr>
        <p:spPr>
          <a:xfrm>
            <a:off x="1233180" y="256409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7588" y="204251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8166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D82D-6476-4244-B8BA-7CF0F1C9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8032-3979-814A-B636-8670C438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To display a connection or correlation between two or more variables</a:t>
            </a:r>
          </a:p>
          <a:p>
            <a:r>
              <a:rPr lang="en-VN"/>
              <a:t>When assessing a relationship between data sets, we are trying to understand how these data sets combine and interact with each other</a:t>
            </a:r>
          </a:p>
          <a:p>
            <a:r>
              <a:rPr lang="en-VN"/>
              <a:t>The relationship or correlation can be positive or negative</a:t>
            </a:r>
          </a:p>
          <a:p>
            <a:pPr lvl="1"/>
            <a:r>
              <a:rPr lang="en-VN"/>
              <a:t>Whether or not the variables might be supportive or working against each other</a:t>
            </a:r>
          </a:p>
          <a:p>
            <a:pPr marL="0" indent="0">
              <a:buNone/>
            </a:pP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24F40-83F6-AD4A-8B14-0904E1C6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1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10726" y="2065355"/>
            <a:ext cx="4013656" cy="1895084"/>
            <a:chOff x="2235756" y="4032459"/>
            <a:chExt cx="5351541" cy="2526779"/>
          </a:xfrm>
        </p:grpSpPr>
        <p:sp>
          <p:nvSpPr>
            <p:cNvPr id="6" name="Oval 5"/>
            <p:cNvSpPr/>
            <p:nvPr/>
          </p:nvSpPr>
          <p:spPr>
            <a:xfrm>
              <a:off x="4712675" y="403245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6320461" y="4729143"/>
              <a:ext cx="330619" cy="30842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88453" y="4729143"/>
              <a:ext cx="330619" cy="30842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89706" y="5454300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24626" y="548615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566375" y="548615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61877" y="543057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861431" y="543057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064954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638669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235756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07322" y="625080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1037" y="624373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467865" y="624373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146779" y="6241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4733607" y="6243732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6444532" y="6239125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035156" y="624139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621984" y="6241398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56678" y="623912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847445" y="623912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cxnSp>
          <p:nvCxnSpPr>
            <p:cNvPr id="27" name="Straight Connector 26"/>
            <p:cNvCxnSpPr>
              <a:stCxn id="9" idx="3"/>
              <a:endCxn id="11" idx="7"/>
            </p:cNvCxnSpPr>
            <p:nvPr/>
          </p:nvCxnSpPr>
          <p:spPr>
            <a:xfrm flipH="1">
              <a:off x="3670654" y="4295720"/>
              <a:ext cx="1090439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5"/>
              <a:endCxn id="10" idx="1"/>
            </p:cNvCxnSpPr>
            <p:nvPr/>
          </p:nvCxnSpPr>
          <p:spPr>
            <a:xfrm>
              <a:off x="4994876" y="4295720"/>
              <a:ext cx="1374003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3"/>
              <a:endCxn id="14" idx="0"/>
            </p:cNvCxnSpPr>
            <p:nvPr/>
          </p:nvCxnSpPr>
          <p:spPr>
            <a:xfrm flipH="1">
              <a:off x="2731685" y="4992404"/>
              <a:ext cx="705186" cy="493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>
              <a:off x="3553763" y="5037572"/>
              <a:ext cx="536173" cy="4485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5"/>
              <a:endCxn id="12" idx="0"/>
            </p:cNvCxnSpPr>
            <p:nvPr/>
          </p:nvCxnSpPr>
          <p:spPr>
            <a:xfrm>
              <a:off x="3670654" y="4992404"/>
              <a:ext cx="1384362" cy="461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3"/>
              <a:endCxn id="16" idx="0"/>
            </p:cNvCxnSpPr>
            <p:nvPr/>
          </p:nvCxnSpPr>
          <p:spPr>
            <a:xfrm flipH="1">
              <a:off x="6026741" y="4992404"/>
              <a:ext cx="342138" cy="438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5"/>
              <a:endCxn id="15" idx="0"/>
            </p:cNvCxnSpPr>
            <p:nvPr/>
          </p:nvCxnSpPr>
          <p:spPr>
            <a:xfrm>
              <a:off x="6602662" y="4992404"/>
              <a:ext cx="524525" cy="438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3"/>
              <a:endCxn id="19" idx="0"/>
            </p:cNvCxnSpPr>
            <p:nvPr/>
          </p:nvCxnSpPr>
          <p:spPr>
            <a:xfrm flipH="1">
              <a:off x="2401066" y="5749418"/>
              <a:ext cx="213727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4"/>
              <a:endCxn id="18" idx="0"/>
            </p:cNvCxnSpPr>
            <p:nvPr/>
          </p:nvCxnSpPr>
          <p:spPr>
            <a:xfrm>
              <a:off x="2731685" y="5794586"/>
              <a:ext cx="72294" cy="4538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5"/>
              <a:endCxn id="17" idx="0"/>
            </p:cNvCxnSpPr>
            <p:nvPr/>
          </p:nvCxnSpPr>
          <p:spPr>
            <a:xfrm>
              <a:off x="2848576" y="5749418"/>
              <a:ext cx="381688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3"/>
              <a:endCxn id="22" idx="0"/>
            </p:cNvCxnSpPr>
            <p:nvPr/>
          </p:nvCxnSpPr>
          <p:spPr>
            <a:xfrm flipH="1">
              <a:off x="3633175" y="5749418"/>
              <a:ext cx="339869" cy="4943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3" idx="4"/>
              <a:endCxn id="21" idx="0"/>
            </p:cNvCxnSpPr>
            <p:nvPr/>
          </p:nvCxnSpPr>
          <p:spPr>
            <a:xfrm flipH="1">
              <a:off x="4046347" y="5794586"/>
              <a:ext cx="43589" cy="449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5"/>
              <a:endCxn id="20" idx="0"/>
            </p:cNvCxnSpPr>
            <p:nvPr/>
          </p:nvCxnSpPr>
          <p:spPr>
            <a:xfrm>
              <a:off x="4206827" y="5749418"/>
              <a:ext cx="265805" cy="501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3"/>
              <a:endCxn id="24" idx="0"/>
            </p:cNvCxnSpPr>
            <p:nvPr/>
          </p:nvCxnSpPr>
          <p:spPr>
            <a:xfrm flipH="1">
              <a:off x="4898917" y="5717561"/>
              <a:ext cx="39207" cy="52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2" idx="5"/>
              <a:endCxn id="23" idx="0"/>
            </p:cNvCxnSpPr>
            <p:nvPr/>
          </p:nvCxnSpPr>
          <p:spPr>
            <a:xfrm>
              <a:off x="5171907" y="5717561"/>
              <a:ext cx="140182" cy="523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3"/>
              <a:endCxn id="27" idx="0"/>
            </p:cNvCxnSpPr>
            <p:nvPr/>
          </p:nvCxnSpPr>
          <p:spPr>
            <a:xfrm flipH="1">
              <a:off x="5787294" y="5693834"/>
              <a:ext cx="122555" cy="5475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4"/>
              <a:endCxn id="26" idx="0"/>
            </p:cNvCxnSpPr>
            <p:nvPr/>
          </p:nvCxnSpPr>
          <p:spPr>
            <a:xfrm>
              <a:off x="6026741" y="5739002"/>
              <a:ext cx="173725" cy="502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5"/>
              <a:endCxn id="25" idx="0"/>
            </p:cNvCxnSpPr>
            <p:nvPr/>
          </p:nvCxnSpPr>
          <p:spPr>
            <a:xfrm>
              <a:off x="6143632" y="5693834"/>
              <a:ext cx="466210" cy="545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5" idx="4"/>
              <a:endCxn id="29" idx="0"/>
            </p:cNvCxnSpPr>
            <p:nvPr/>
          </p:nvCxnSpPr>
          <p:spPr>
            <a:xfrm flipH="1">
              <a:off x="7012755" y="5739003"/>
              <a:ext cx="114432" cy="500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5"/>
              <a:endCxn id="28" idx="0"/>
            </p:cNvCxnSpPr>
            <p:nvPr/>
          </p:nvCxnSpPr>
          <p:spPr>
            <a:xfrm>
              <a:off x="7244078" y="5693835"/>
              <a:ext cx="177910" cy="5452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071906" y="2447190"/>
            <a:ext cx="3321149" cy="26680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62919" y="2265846"/>
            <a:ext cx="0" cy="1644276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8042" y="4128440"/>
            <a:ext cx="397634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dirty="0"/>
              <a:t>Set parents node values to sum of child node values from bottom up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Partition based on current node’s value as a portion of parent node’s value from top down</a:t>
            </a:r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sp>
        <p:nvSpPr>
          <p:cNvPr id="50" name="TextBox 49"/>
          <p:cNvSpPr txBox="1"/>
          <p:nvPr/>
        </p:nvSpPr>
        <p:spPr>
          <a:xfrm>
            <a:off x="1233181" y="256409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7588" y="204251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7822" y="2436386"/>
            <a:ext cx="935232" cy="2678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TextBox 53"/>
          <p:cNvSpPr txBox="1"/>
          <p:nvPr/>
        </p:nvSpPr>
        <p:spPr>
          <a:xfrm>
            <a:off x="5965383" y="372035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11/16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674912" y="3727309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5/16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6860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10726" y="2065355"/>
            <a:ext cx="4013656" cy="1895084"/>
            <a:chOff x="2235756" y="4032459"/>
            <a:chExt cx="5351541" cy="2526779"/>
          </a:xfrm>
        </p:grpSpPr>
        <p:sp>
          <p:nvSpPr>
            <p:cNvPr id="6" name="Oval 5"/>
            <p:cNvSpPr/>
            <p:nvPr/>
          </p:nvSpPr>
          <p:spPr>
            <a:xfrm>
              <a:off x="4712675" y="403245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6320461" y="4729143"/>
              <a:ext cx="330619" cy="30842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88453" y="4729143"/>
              <a:ext cx="330619" cy="30842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89706" y="5454300"/>
              <a:ext cx="330619" cy="308429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24626" y="5486157"/>
              <a:ext cx="330619" cy="30842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566375" y="5486157"/>
              <a:ext cx="330619" cy="30842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61877" y="5430574"/>
              <a:ext cx="330619" cy="30842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861431" y="5430573"/>
              <a:ext cx="330619" cy="308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064954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638669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235756" y="6248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07322" y="625080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1037" y="624373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467865" y="624373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146779" y="6241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4733607" y="6243732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6444532" y="6239125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035156" y="624139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621984" y="6241398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56678" y="623912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847445" y="623912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cxnSp>
          <p:nvCxnSpPr>
            <p:cNvPr id="27" name="Straight Connector 26"/>
            <p:cNvCxnSpPr>
              <a:stCxn id="9" idx="3"/>
              <a:endCxn id="11" idx="7"/>
            </p:cNvCxnSpPr>
            <p:nvPr/>
          </p:nvCxnSpPr>
          <p:spPr>
            <a:xfrm flipH="1">
              <a:off x="3670654" y="4295720"/>
              <a:ext cx="1090439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5"/>
              <a:endCxn id="10" idx="1"/>
            </p:cNvCxnSpPr>
            <p:nvPr/>
          </p:nvCxnSpPr>
          <p:spPr>
            <a:xfrm>
              <a:off x="4994876" y="4295720"/>
              <a:ext cx="1374003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3"/>
              <a:endCxn id="14" idx="0"/>
            </p:cNvCxnSpPr>
            <p:nvPr/>
          </p:nvCxnSpPr>
          <p:spPr>
            <a:xfrm flipH="1">
              <a:off x="2731685" y="4992404"/>
              <a:ext cx="705186" cy="493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>
              <a:off x="3553763" y="5037572"/>
              <a:ext cx="536173" cy="4485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5"/>
              <a:endCxn id="12" idx="0"/>
            </p:cNvCxnSpPr>
            <p:nvPr/>
          </p:nvCxnSpPr>
          <p:spPr>
            <a:xfrm>
              <a:off x="3670654" y="4992404"/>
              <a:ext cx="1384362" cy="461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3"/>
              <a:endCxn id="16" idx="0"/>
            </p:cNvCxnSpPr>
            <p:nvPr/>
          </p:nvCxnSpPr>
          <p:spPr>
            <a:xfrm flipH="1">
              <a:off x="6026741" y="4992404"/>
              <a:ext cx="342138" cy="438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5"/>
              <a:endCxn id="15" idx="0"/>
            </p:cNvCxnSpPr>
            <p:nvPr/>
          </p:nvCxnSpPr>
          <p:spPr>
            <a:xfrm>
              <a:off x="6602662" y="4992404"/>
              <a:ext cx="524525" cy="438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3"/>
              <a:endCxn id="19" idx="0"/>
            </p:cNvCxnSpPr>
            <p:nvPr/>
          </p:nvCxnSpPr>
          <p:spPr>
            <a:xfrm flipH="1">
              <a:off x="2401066" y="5749418"/>
              <a:ext cx="213727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4"/>
              <a:endCxn id="18" idx="0"/>
            </p:cNvCxnSpPr>
            <p:nvPr/>
          </p:nvCxnSpPr>
          <p:spPr>
            <a:xfrm>
              <a:off x="2731685" y="5794586"/>
              <a:ext cx="72294" cy="4538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5"/>
              <a:endCxn id="17" idx="0"/>
            </p:cNvCxnSpPr>
            <p:nvPr/>
          </p:nvCxnSpPr>
          <p:spPr>
            <a:xfrm>
              <a:off x="2848576" y="5749418"/>
              <a:ext cx="381688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3"/>
              <a:endCxn id="22" idx="0"/>
            </p:cNvCxnSpPr>
            <p:nvPr/>
          </p:nvCxnSpPr>
          <p:spPr>
            <a:xfrm flipH="1">
              <a:off x="3633175" y="5749418"/>
              <a:ext cx="339869" cy="4943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3" idx="4"/>
              <a:endCxn id="21" idx="0"/>
            </p:cNvCxnSpPr>
            <p:nvPr/>
          </p:nvCxnSpPr>
          <p:spPr>
            <a:xfrm flipH="1">
              <a:off x="4046347" y="5794586"/>
              <a:ext cx="43589" cy="449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5"/>
              <a:endCxn id="20" idx="0"/>
            </p:cNvCxnSpPr>
            <p:nvPr/>
          </p:nvCxnSpPr>
          <p:spPr>
            <a:xfrm>
              <a:off x="4206827" y="5749418"/>
              <a:ext cx="265805" cy="501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3"/>
              <a:endCxn id="24" idx="0"/>
            </p:cNvCxnSpPr>
            <p:nvPr/>
          </p:nvCxnSpPr>
          <p:spPr>
            <a:xfrm flipH="1">
              <a:off x="4898917" y="5717561"/>
              <a:ext cx="39207" cy="52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2" idx="5"/>
              <a:endCxn id="23" idx="0"/>
            </p:cNvCxnSpPr>
            <p:nvPr/>
          </p:nvCxnSpPr>
          <p:spPr>
            <a:xfrm>
              <a:off x="5171907" y="5717561"/>
              <a:ext cx="140182" cy="523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3"/>
              <a:endCxn id="27" idx="0"/>
            </p:cNvCxnSpPr>
            <p:nvPr/>
          </p:nvCxnSpPr>
          <p:spPr>
            <a:xfrm flipH="1">
              <a:off x="5787294" y="5693834"/>
              <a:ext cx="122555" cy="5475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4"/>
              <a:endCxn id="26" idx="0"/>
            </p:cNvCxnSpPr>
            <p:nvPr/>
          </p:nvCxnSpPr>
          <p:spPr>
            <a:xfrm>
              <a:off x="6026741" y="5739002"/>
              <a:ext cx="173725" cy="502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5"/>
              <a:endCxn id="25" idx="0"/>
            </p:cNvCxnSpPr>
            <p:nvPr/>
          </p:nvCxnSpPr>
          <p:spPr>
            <a:xfrm>
              <a:off x="6143632" y="5693834"/>
              <a:ext cx="466210" cy="545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5" idx="4"/>
              <a:endCxn id="29" idx="0"/>
            </p:cNvCxnSpPr>
            <p:nvPr/>
          </p:nvCxnSpPr>
          <p:spPr>
            <a:xfrm flipH="1">
              <a:off x="7012755" y="5739003"/>
              <a:ext cx="114432" cy="500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5"/>
              <a:endCxn id="28" idx="0"/>
            </p:cNvCxnSpPr>
            <p:nvPr/>
          </p:nvCxnSpPr>
          <p:spPr>
            <a:xfrm>
              <a:off x="7244078" y="5693835"/>
              <a:ext cx="177910" cy="5452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071906" y="2447190"/>
            <a:ext cx="3321149" cy="26680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62919" y="2265846"/>
            <a:ext cx="0" cy="1644276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8042" y="4128440"/>
            <a:ext cx="397634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dirty="0"/>
              <a:t>Set parents node values to sum of child node values from bottom up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Partition based on current node’s value as a portion of parent node’s value from top down</a:t>
            </a:r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sp>
        <p:nvSpPr>
          <p:cNvPr id="50" name="TextBox 49"/>
          <p:cNvSpPr txBox="1"/>
          <p:nvPr/>
        </p:nvSpPr>
        <p:spPr>
          <a:xfrm>
            <a:off x="1233181" y="256409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7588" y="204251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7822" y="2436386"/>
            <a:ext cx="935232" cy="2678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TextBox 53"/>
          <p:cNvSpPr txBox="1"/>
          <p:nvPr/>
        </p:nvSpPr>
        <p:spPr>
          <a:xfrm>
            <a:off x="5965383" y="372035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11/16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674912" y="3727309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5/16</a:t>
            </a:r>
            <a:endParaRPr lang="en-US" sz="1350" dirty="0"/>
          </a:p>
        </p:txBody>
      </p:sp>
      <p:sp>
        <p:nvSpPr>
          <p:cNvPr id="3" name="Rectangle 2"/>
          <p:cNvSpPr/>
          <p:nvPr/>
        </p:nvSpPr>
        <p:spPr>
          <a:xfrm>
            <a:off x="5070527" y="2447138"/>
            <a:ext cx="2387296" cy="941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4/11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074345" y="3388447"/>
            <a:ext cx="2387296" cy="95809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4/11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74135" y="4346542"/>
            <a:ext cx="2383688" cy="76869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3/11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57822" y="2445700"/>
            <a:ext cx="935232" cy="14984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3/5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70990" y="3951095"/>
            <a:ext cx="922064" cy="1164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662764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10726" y="2065355"/>
            <a:ext cx="4013656" cy="1895084"/>
            <a:chOff x="2235756" y="4032459"/>
            <a:chExt cx="5351541" cy="2526779"/>
          </a:xfrm>
        </p:grpSpPr>
        <p:sp>
          <p:nvSpPr>
            <p:cNvPr id="6" name="Oval 5"/>
            <p:cNvSpPr/>
            <p:nvPr/>
          </p:nvSpPr>
          <p:spPr>
            <a:xfrm>
              <a:off x="4712675" y="403245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6320461" y="4729143"/>
              <a:ext cx="330619" cy="30842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88453" y="4729143"/>
              <a:ext cx="330619" cy="30842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889706" y="5454300"/>
              <a:ext cx="330619" cy="308429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24626" y="5486157"/>
              <a:ext cx="330619" cy="30842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566375" y="5486157"/>
              <a:ext cx="330619" cy="30842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61877" y="5430574"/>
              <a:ext cx="330619" cy="30842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861431" y="5430573"/>
              <a:ext cx="330619" cy="3084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064954" y="6248399"/>
              <a:ext cx="330619" cy="30842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638669" y="6248399"/>
              <a:ext cx="330619" cy="3084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235756" y="6248399"/>
              <a:ext cx="330619" cy="308429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307322" y="625080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81037" y="624373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467865" y="624373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5146779" y="6241399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4733607" y="6243732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6444532" y="6239125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035156" y="6241397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5621984" y="6241398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256678" y="6239123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847445" y="6239124"/>
              <a:ext cx="330619" cy="3084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1</a:t>
              </a:r>
            </a:p>
          </p:txBody>
        </p:sp>
        <p:cxnSp>
          <p:nvCxnSpPr>
            <p:cNvPr id="27" name="Straight Connector 26"/>
            <p:cNvCxnSpPr>
              <a:stCxn id="9" idx="3"/>
              <a:endCxn id="11" idx="7"/>
            </p:cNvCxnSpPr>
            <p:nvPr/>
          </p:nvCxnSpPr>
          <p:spPr>
            <a:xfrm flipH="1">
              <a:off x="3670654" y="4295720"/>
              <a:ext cx="1090439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5"/>
              <a:endCxn id="10" idx="1"/>
            </p:cNvCxnSpPr>
            <p:nvPr/>
          </p:nvCxnSpPr>
          <p:spPr>
            <a:xfrm>
              <a:off x="4994876" y="4295720"/>
              <a:ext cx="1374003" cy="4785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3"/>
              <a:endCxn id="14" idx="0"/>
            </p:cNvCxnSpPr>
            <p:nvPr/>
          </p:nvCxnSpPr>
          <p:spPr>
            <a:xfrm flipH="1">
              <a:off x="2731685" y="4992404"/>
              <a:ext cx="705186" cy="493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>
              <a:off x="3553763" y="5037572"/>
              <a:ext cx="536173" cy="4485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5"/>
              <a:endCxn id="12" idx="0"/>
            </p:cNvCxnSpPr>
            <p:nvPr/>
          </p:nvCxnSpPr>
          <p:spPr>
            <a:xfrm>
              <a:off x="3670654" y="4992404"/>
              <a:ext cx="1384362" cy="461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3"/>
              <a:endCxn id="16" idx="0"/>
            </p:cNvCxnSpPr>
            <p:nvPr/>
          </p:nvCxnSpPr>
          <p:spPr>
            <a:xfrm flipH="1">
              <a:off x="6026741" y="4992404"/>
              <a:ext cx="342138" cy="4381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" idx="5"/>
              <a:endCxn id="15" idx="0"/>
            </p:cNvCxnSpPr>
            <p:nvPr/>
          </p:nvCxnSpPr>
          <p:spPr>
            <a:xfrm>
              <a:off x="6602662" y="4992404"/>
              <a:ext cx="524525" cy="438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3"/>
              <a:endCxn id="19" idx="0"/>
            </p:cNvCxnSpPr>
            <p:nvPr/>
          </p:nvCxnSpPr>
          <p:spPr>
            <a:xfrm flipH="1">
              <a:off x="2401066" y="5749418"/>
              <a:ext cx="213727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4"/>
              <a:endCxn id="18" idx="0"/>
            </p:cNvCxnSpPr>
            <p:nvPr/>
          </p:nvCxnSpPr>
          <p:spPr>
            <a:xfrm>
              <a:off x="2731685" y="5794586"/>
              <a:ext cx="72294" cy="4538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5"/>
              <a:endCxn id="17" idx="0"/>
            </p:cNvCxnSpPr>
            <p:nvPr/>
          </p:nvCxnSpPr>
          <p:spPr>
            <a:xfrm>
              <a:off x="2848576" y="5749418"/>
              <a:ext cx="381688" cy="4989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3"/>
              <a:endCxn id="22" idx="0"/>
            </p:cNvCxnSpPr>
            <p:nvPr/>
          </p:nvCxnSpPr>
          <p:spPr>
            <a:xfrm flipH="1">
              <a:off x="3633175" y="5749418"/>
              <a:ext cx="339869" cy="4943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3" idx="4"/>
              <a:endCxn id="21" idx="0"/>
            </p:cNvCxnSpPr>
            <p:nvPr/>
          </p:nvCxnSpPr>
          <p:spPr>
            <a:xfrm flipH="1">
              <a:off x="4046347" y="5794586"/>
              <a:ext cx="43589" cy="449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5"/>
              <a:endCxn id="20" idx="0"/>
            </p:cNvCxnSpPr>
            <p:nvPr/>
          </p:nvCxnSpPr>
          <p:spPr>
            <a:xfrm>
              <a:off x="4206827" y="5749418"/>
              <a:ext cx="265805" cy="501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3"/>
              <a:endCxn id="24" idx="0"/>
            </p:cNvCxnSpPr>
            <p:nvPr/>
          </p:nvCxnSpPr>
          <p:spPr>
            <a:xfrm flipH="1">
              <a:off x="4898917" y="5717561"/>
              <a:ext cx="39207" cy="5261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2" idx="5"/>
              <a:endCxn id="23" idx="0"/>
            </p:cNvCxnSpPr>
            <p:nvPr/>
          </p:nvCxnSpPr>
          <p:spPr>
            <a:xfrm>
              <a:off x="5171907" y="5717561"/>
              <a:ext cx="140182" cy="5238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3"/>
              <a:endCxn id="27" idx="0"/>
            </p:cNvCxnSpPr>
            <p:nvPr/>
          </p:nvCxnSpPr>
          <p:spPr>
            <a:xfrm flipH="1">
              <a:off x="5787294" y="5693834"/>
              <a:ext cx="122555" cy="5475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6" idx="4"/>
              <a:endCxn id="26" idx="0"/>
            </p:cNvCxnSpPr>
            <p:nvPr/>
          </p:nvCxnSpPr>
          <p:spPr>
            <a:xfrm>
              <a:off x="6026741" y="5739002"/>
              <a:ext cx="173725" cy="502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5"/>
              <a:endCxn id="25" idx="0"/>
            </p:cNvCxnSpPr>
            <p:nvPr/>
          </p:nvCxnSpPr>
          <p:spPr>
            <a:xfrm>
              <a:off x="6143632" y="5693834"/>
              <a:ext cx="466210" cy="5452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5" idx="4"/>
              <a:endCxn id="29" idx="0"/>
            </p:cNvCxnSpPr>
            <p:nvPr/>
          </p:nvCxnSpPr>
          <p:spPr>
            <a:xfrm flipH="1">
              <a:off x="7012755" y="5739003"/>
              <a:ext cx="114432" cy="500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5"/>
              <a:endCxn id="28" idx="0"/>
            </p:cNvCxnSpPr>
            <p:nvPr/>
          </p:nvCxnSpPr>
          <p:spPr>
            <a:xfrm>
              <a:off x="7244078" y="5693835"/>
              <a:ext cx="177910" cy="5452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071906" y="2447190"/>
            <a:ext cx="3321149" cy="26680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62919" y="2265846"/>
            <a:ext cx="0" cy="1644276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8042" y="4128440"/>
            <a:ext cx="397634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dirty="0"/>
              <a:t>Set parents node values to sum of child node values from bottom up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Partition based on current node’s value as a portion of parent node’s value from top down</a:t>
            </a:r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sp>
        <p:nvSpPr>
          <p:cNvPr id="50" name="TextBox 49"/>
          <p:cNvSpPr txBox="1"/>
          <p:nvPr/>
        </p:nvSpPr>
        <p:spPr>
          <a:xfrm>
            <a:off x="1233181" y="256409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7588" y="2042516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7822" y="2436386"/>
            <a:ext cx="935232" cy="26788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TextBox 53"/>
          <p:cNvSpPr txBox="1"/>
          <p:nvPr/>
        </p:nvSpPr>
        <p:spPr>
          <a:xfrm>
            <a:off x="5965383" y="372035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11/16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674912" y="3727309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5/16</a:t>
            </a:r>
            <a:endParaRPr lang="en-US" sz="1350" dirty="0"/>
          </a:p>
        </p:txBody>
      </p:sp>
      <p:sp>
        <p:nvSpPr>
          <p:cNvPr id="3" name="Rectangle 2"/>
          <p:cNvSpPr/>
          <p:nvPr/>
        </p:nvSpPr>
        <p:spPr>
          <a:xfrm>
            <a:off x="5070527" y="2447138"/>
            <a:ext cx="2387296" cy="941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4/11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074345" y="3388447"/>
            <a:ext cx="2387296" cy="9336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4/11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74135" y="4322138"/>
            <a:ext cx="2383688" cy="793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3/11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457822" y="2445700"/>
            <a:ext cx="935232" cy="14984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3/5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70990" y="3951095"/>
            <a:ext cx="922064" cy="11641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2/5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671892" y="2442272"/>
            <a:ext cx="1184279" cy="9446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2/4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0383" y="2448342"/>
            <a:ext cx="605885" cy="9446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077617" y="2446692"/>
            <a:ext cx="586085" cy="94467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1/4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78996" y="3382378"/>
            <a:ext cx="586085" cy="94467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70554" y="3383830"/>
            <a:ext cx="586085" cy="9446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260612" y="3385261"/>
            <a:ext cx="1209219" cy="9446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2/4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077617" y="4320934"/>
            <a:ext cx="1576713" cy="794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2/3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655709" y="4326223"/>
            <a:ext cx="815045" cy="7901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1/3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69831" y="2440074"/>
            <a:ext cx="923223" cy="5593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470010" y="4075102"/>
            <a:ext cx="923223" cy="5173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3338" y="4595236"/>
            <a:ext cx="919716" cy="52000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1/3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470678" y="3556378"/>
            <a:ext cx="923223" cy="51731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71169" y="2999459"/>
            <a:ext cx="923223" cy="55550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38485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255D-6BAD-064A-AC54-8821DDF0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8. Multivariable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F8FBD-880B-914E-9745-3601FCBA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73</a:t>
            </a:fld>
            <a:endParaRPr lang="en-US"/>
          </a:p>
        </p:txBody>
      </p:sp>
      <p:sp>
        <p:nvSpPr>
          <p:cNvPr id="5" name="Espace réservé du contenu 10">
            <a:extLst>
              <a:ext uri="{FF2B5EF4-FFF2-40B4-BE49-F238E27FC236}">
                <a16:creationId xmlns:a16="http://schemas.microsoft.com/office/drawing/2014/main" id="{530669C4-2D62-3A41-BBE7-78B114D62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57325"/>
            <a:ext cx="4114801" cy="48768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data tables </a:t>
            </a:r>
            <a:r>
              <a:rPr lang="en-US" dirty="0"/>
              <a:t>with </a:t>
            </a:r>
            <a:r>
              <a:rPr lang="en-US" i="1" dirty="0"/>
              <a:t>n&gt;3 </a:t>
            </a:r>
            <a:r>
              <a:rPr lang="en-US" dirty="0"/>
              <a:t>variables: </a:t>
            </a:r>
            <a:r>
              <a:rPr lang="en-US" b="1" dirty="0"/>
              <a:t>parallel coordinates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vertical line corresponds to a variable</a:t>
            </a:r>
          </a:p>
          <a:p>
            <a:pPr lvl="1"/>
            <a:r>
              <a:rPr lang="fr-FR" dirty="0"/>
              <a:t>A point in </a:t>
            </a:r>
            <a:r>
              <a:rPr lang="fr-FR" i="1" dirty="0"/>
              <a:t>n</a:t>
            </a:r>
            <a:r>
              <a:rPr lang="fr-FR" dirty="0"/>
              <a:t>-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as a </a:t>
            </a:r>
            <a:r>
              <a:rPr lang="fr-FR" b="1" dirty="0" err="1"/>
              <a:t>polyline</a:t>
            </a:r>
            <a:r>
              <a:rPr lang="fr-FR" dirty="0"/>
              <a:t> </a:t>
            </a:r>
            <a:r>
              <a:rPr lang="fr-FR" dirty="0" err="1"/>
              <a:t>with</a:t>
            </a:r>
            <a:r>
              <a:rPr lang="fr-FR" dirty="0"/>
              <a:t> </a:t>
            </a:r>
            <a:r>
              <a:rPr lang="fr-FR" b="1" dirty="0" err="1"/>
              <a:t>vertices</a:t>
            </a:r>
            <a:r>
              <a:rPr lang="fr-FR" dirty="0"/>
              <a:t> on the </a:t>
            </a:r>
            <a:r>
              <a:rPr lang="fr-FR" dirty="0" err="1"/>
              <a:t>parallel</a:t>
            </a:r>
            <a:r>
              <a:rPr lang="fr-FR" dirty="0"/>
              <a:t> axes</a:t>
            </a:r>
          </a:p>
          <a:p>
            <a:pPr lvl="2"/>
            <a:r>
              <a:rPr lang="fr-FR" dirty="0"/>
              <a:t>the position of the vertex on the i-th axis corresponds to the value of the i-th </a:t>
            </a:r>
            <a:r>
              <a:rPr lang="fr-FR" dirty="0" err="1"/>
              <a:t>attribute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record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</a:t>
            </a:r>
            <a:r>
              <a:rPr lang="fr-FR" dirty="0" err="1"/>
              <a:t>try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axis arrangements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Parallel coordinates">
            <a:extLst>
              <a:ext uri="{FF2B5EF4-FFF2-40B4-BE49-F238E27FC236}">
                <a16:creationId xmlns:a16="http://schemas.microsoft.com/office/drawing/2014/main" id="{7E62F3CE-FC8E-1040-B187-0B5B5F323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27635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0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2DC5-4D67-4F47-9ACA-72E6DFFD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Parallel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8DDB-3E96-3F46-88A0-F085515DF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Parallel Coordinates Plots allow to compare the feature of several individual observations on a set of numerical variables</a:t>
            </a:r>
          </a:p>
          <a:p>
            <a:r>
              <a:rPr lang="en-VN"/>
              <a:t>Each vertical bar represents a variable and usually has its own scale</a:t>
            </a:r>
          </a:p>
          <a:p>
            <a:r>
              <a:rPr lang="en-VN"/>
              <a:t>Values are plotted as series of lines connected across each axis</a:t>
            </a:r>
          </a:p>
          <a:p>
            <a:r>
              <a:rPr lang="en-VN"/>
              <a:t>Color can be used to represent different groups of individuals or highlight a specific one</a:t>
            </a:r>
          </a:p>
          <a:p>
            <a:r>
              <a:rPr lang="en-VN"/>
              <a:t>Allow to compare variations of adjacent axis</a:t>
            </a:r>
          </a:p>
          <a:p>
            <a:pPr lvl="1"/>
            <a:r>
              <a:rPr lang="en-VN"/>
              <a:t>Changing the order can lead to the discovery of new patterns in the dataset</a:t>
            </a:r>
          </a:p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53E3-E762-F443-AD40-57669EA0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2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718D-829D-D446-857D-DB6307A0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/>
              <a:t>Parallel plot with pandans for Iris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E240D-6CD4-CD4A-8960-FC2D1AA1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77FDEE-3F18-964D-B4C8-BD7A882D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2" y="1035051"/>
            <a:ext cx="6908800" cy="2476500"/>
          </a:xfrm>
          <a:prstGeom prst="rect">
            <a:avLst/>
          </a:prstGeom>
        </p:spPr>
      </p:pic>
      <p:pic>
        <p:nvPicPr>
          <p:cNvPr id="6" name="Content Placeholder 5" descr="Chart, radar chart&#10;&#10;Description automatically generated">
            <a:extLst>
              <a:ext uri="{FF2B5EF4-FFF2-40B4-BE49-F238E27FC236}">
                <a16:creationId xmlns:a16="http://schemas.microsoft.com/office/drawing/2014/main" id="{9DEAF9C0-43BE-3A4F-9834-46C28A169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1248" y="1239838"/>
            <a:ext cx="5816030" cy="4962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E5517-B784-694A-B468-F25951889C09}"/>
              </a:ext>
            </a:extLst>
          </p:cNvPr>
          <p:cNvSpPr txBox="1"/>
          <p:nvPr/>
        </p:nvSpPr>
        <p:spPr>
          <a:xfrm>
            <a:off x="1" y="3655296"/>
            <a:ext cx="3569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>
                <a:latin typeface="Arial" panose="020B0604020202020204" pitchFamily="34" charset="0"/>
                <a:cs typeface="Arial" panose="020B0604020202020204" pitchFamily="34" charset="0"/>
              </a:rPr>
              <a:t>Samples are grouped in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>
                <a:latin typeface="Arial" panose="020B0604020202020204" pitchFamily="34" charset="0"/>
                <a:cs typeface="Arial" panose="020B0604020202020204" pitchFamily="34" charset="0"/>
              </a:rPr>
              <a:t>Setosa seems have smaller petals but its sepal tends to be wider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3B2F2-FC60-5B4A-97FE-867692E2F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9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D82D-6476-4244-B8BA-7CF0F1C9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8032-3979-814A-B636-8670C438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Scatter plot</a:t>
            </a:r>
          </a:p>
          <a:p>
            <a:r>
              <a:rPr lang="en-VN"/>
              <a:t>Histogram</a:t>
            </a:r>
          </a:p>
          <a:p>
            <a:r>
              <a:rPr lang="en-VN"/>
              <a:t>Pair Plot</a:t>
            </a:r>
          </a:p>
          <a:p>
            <a:r>
              <a:rPr lang="en-VN"/>
              <a:t>Heat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24F40-83F6-AD4A-8B14-0904E1C6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6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437E-4BAC-7949-A99F-EFF0C97A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Data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4961-0916-6E48-AB2E-EFDB9B80E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/>
              <a:t>Goal: to explore the relationship between variables to find trends or changes over time</a:t>
            </a:r>
          </a:p>
          <a:p>
            <a:r>
              <a:rPr lang="en-VN"/>
              <a:t>The date/time appears as a link property between variables, so a kind of relationship</a:t>
            </a:r>
          </a:p>
          <a:p>
            <a:r>
              <a:rPr lang="en-VN"/>
              <a:t>Line chart</a:t>
            </a:r>
          </a:p>
          <a:p>
            <a:r>
              <a:rPr lang="en-VN"/>
              <a:t>Area chart</a:t>
            </a:r>
          </a:p>
          <a:p>
            <a:r>
              <a:rPr lang="en-VN"/>
              <a:t>Stack Area Chart</a:t>
            </a:r>
          </a:p>
          <a:p>
            <a:r>
              <a:rPr lang="en-VN"/>
              <a:t>Area Chart Unstacked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C95B5-03E3-E348-9DF7-E85F264A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319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SoICT-PPT-template(official) - Eng - (4x3)</Template>
  <TotalTime>1133</TotalTime>
  <Words>3987</Words>
  <Application>Microsoft Macintosh PowerPoint</Application>
  <PresentationFormat>On-screen Show (4:3)</PresentationFormat>
  <Paragraphs>567</Paragraphs>
  <Slides>76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1_Office Theme</vt:lpstr>
      <vt:lpstr>PowerPoint Presentation</vt:lpstr>
      <vt:lpstr>PowerPoint Presentation</vt:lpstr>
      <vt:lpstr>Contents</vt:lpstr>
      <vt:lpstr>This lecture</vt:lpstr>
      <vt:lpstr>1. How to choose the right chart?</vt:lpstr>
      <vt:lpstr>What story do you want to tell?</vt:lpstr>
      <vt:lpstr>Relationship</vt:lpstr>
      <vt:lpstr>Relationship</vt:lpstr>
      <vt:lpstr>Data over time</vt:lpstr>
      <vt:lpstr>Ranking</vt:lpstr>
      <vt:lpstr>Distribution</vt:lpstr>
      <vt:lpstr>Comparison</vt:lpstr>
      <vt:lpstr>2. Bar/Column Chart</vt:lpstr>
      <vt:lpstr>Vertical Bar Chart (Column Chart)</vt:lpstr>
      <vt:lpstr>Vertical Bar Chart (Column Chart)</vt:lpstr>
      <vt:lpstr>Vertical Bar Chart (Column Chart)</vt:lpstr>
      <vt:lpstr>Vertical Bar Chart (Column Chart)</vt:lpstr>
      <vt:lpstr>Horizontal Bar Chart</vt:lpstr>
      <vt:lpstr>Stacked Bar Chart</vt:lpstr>
      <vt:lpstr>Stacked Bar Chart</vt:lpstr>
      <vt:lpstr>Stacked Bar Chart</vt:lpstr>
      <vt:lpstr>3. Line Chart</vt:lpstr>
      <vt:lpstr>Line charts</vt:lpstr>
      <vt:lpstr>Line chart (pylab vs pyplot</vt:lpstr>
      <vt:lpstr>Line chart (cont.)</vt:lpstr>
      <vt:lpstr>Line chart (cont.)</vt:lpstr>
      <vt:lpstr>Area Chart</vt:lpstr>
      <vt:lpstr>Area Chart</vt:lpstr>
      <vt:lpstr>4. Histogram</vt:lpstr>
      <vt:lpstr>Histogram example</vt:lpstr>
      <vt:lpstr>Histogram example</vt:lpstr>
      <vt:lpstr>Histogram example</vt:lpstr>
      <vt:lpstr>Histogram example</vt:lpstr>
      <vt:lpstr>5. Scatter plot</vt:lpstr>
      <vt:lpstr>Practice with Pandas and Seaborn to manipulating data</vt:lpstr>
      <vt:lpstr>Practice with Pandas and Seaborn to manipulating data</vt:lpstr>
      <vt:lpstr>Use scatter plot for Iris data</vt:lpstr>
      <vt:lpstr>Use scatter plot for Iris data</vt:lpstr>
      <vt:lpstr>Marginal Histogram</vt:lpstr>
      <vt:lpstr>Marginal Histogram</vt:lpstr>
      <vt:lpstr>6. Other kinds of chart Box Plot</vt:lpstr>
      <vt:lpstr>Box Plot</vt:lpstr>
      <vt:lpstr>Box Plot</vt:lpstr>
      <vt:lpstr>Box Plot</vt:lpstr>
      <vt:lpstr>Violin Plot</vt:lpstr>
      <vt:lpstr>Violin Plot</vt:lpstr>
      <vt:lpstr>Violin Plot</vt:lpstr>
      <vt:lpstr>Violin Plot</vt:lpstr>
      <vt:lpstr>Violin Plot</vt:lpstr>
      <vt:lpstr>Violin Plot of Iris data</vt:lpstr>
      <vt:lpstr>Regression Plot</vt:lpstr>
      <vt:lpstr>Regression Plot example</vt:lpstr>
      <vt:lpstr>Regression Plot Example</vt:lpstr>
      <vt:lpstr>Regression Plot Example</vt:lpstr>
      <vt:lpstr>Heatmaps</vt:lpstr>
      <vt:lpstr>Heatmap Example</vt:lpstr>
      <vt:lpstr>Heatmap with seaborn</vt:lpstr>
      <vt:lpstr>Heatmap with seaborn</vt:lpstr>
      <vt:lpstr>Graphs</vt:lpstr>
      <vt:lpstr>Graphs</vt:lpstr>
      <vt:lpstr>Directed Graphs and Hierarchies</vt:lpstr>
      <vt:lpstr>Node Degree</vt:lpstr>
      <vt:lpstr>Graph Visualization</vt:lpstr>
      <vt:lpstr>Roassal: an agile visualization tool</vt:lpstr>
      <vt:lpstr>Hierarchy</vt:lpstr>
      <vt:lpstr>Network structure</vt:lpstr>
      <vt:lpstr>Tree Map</vt:lpstr>
      <vt:lpstr>Tree map layout</vt:lpstr>
      <vt:lpstr>Tree map layout</vt:lpstr>
      <vt:lpstr>Tree map layout</vt:lpstr>
      <vt:lpstr>Tree map layout</vt:lpstr>
      <vt:lpstr>Tree map layout</vt:lpstr>
      <vt:lpstr>8. Multivariable Visualization</vt:lpstr>
      <vt:lpstr>Parallel Plot</vt:lpstr>
      <vt:lpstr>Parallel plot with pandans for Iris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lake</dc:title>
  <dc:creator>Tran Viet Trung</dc:creator>
  <cp:lastModifiedBy>Than Quang Khoat</cp:lastModifiedBy>
  <cp:revision>73</cp:revision>
  <dcterms:created xsi:type="dcterms:W3CDTF">2020-12-28T03:01:03Z</dcterms:created>
  <dcterms:modified xsi:type="dcterms:W3CDTF">2021-01-15T04:25:32Z</dcterms:modified>
</cp:coreProperties>
</file>